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8" r:id="rId1"/>
  </p:sldMasterIdLst>
  <p:sldIdLst>
    <p:sldId id="256" r:id="rId2"/>
  </p:sldIdLst>
  <p:sldSz cx="32918400" cy="16459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33"/>
    <a:srgbClr val="093F39"/>
    <a:srgbClr val="ACC9C0"/>
    <a:srgbClr val="E6E6E6"/>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52" autoAdjust="0"/>
    <p:restoredTop sz="94660"/>
  </p:normalViewPr>
  <p:slideViewPr>
    <p:cSldViewPr snapToGrid="0">
      <p:cViewPr varScale="1">
        <p:scale>
          <a:sx n="32" d="100"/>
          <a:sy n="32" d="100"/>
        </p:scale>
        <p:origin x="45" y="3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3'x2' poster template">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79568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876301"/>
            <a:ext cx="28392120" cy="318135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4381500"/>
            <a:ext cx="28392120" cy="1044321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15255241"/>
            <a:ext cx="7406640" cy="876300"/>
          </a:xfrm>
          <a:prstGeom prst="rect">
            <a:avLst/>
          </a:prstGeom>
        </p:spPr>
        <p:txBody>
          <a:bodyPr vert="horz" lIns="91440" tIns="45720" rIns="91440" bIns="45720" rtlCol="0" anchor="ctr"/>
          <a:lstStyle>
            <a:lvl1pPr algn="l">
              <a:defRPr sz="2880">
                <a:solidFill>
                  <a:schemeClr val="tx1">
                    <a:tint val="75000"/>
                  </a:schemeClr>
                </a:solidFill>
              </a:defRPr>
            </a:lvl1pPr>
          </a:lstStyle>
          <a:p>
            <a:fld id="{C764DE79-268F-4C1A-8933-263129D2AF90}" type="datetimeFigureOut">
              <a:rPr lang="en-US" smtClean="0"/>
              <a:t>12/15/2023</a:t>
            </a:fld>
            <a:endParaRPr lang="en-US" dirty="0"/>
          </a:p>
        </p:txBody>
      </p:sp>
      <p:sp>
        <p:nvSpPr>
          <p:cNvPr id="5" name="Footer Placeholder 4"/>
          <p:cNvSpPr>
            <a:spLocks noGrp="1"/>
          </p:cNvSpPr>
          <p:nvPr>
            <p:ph type="ftr" sz="quarter" idx="3"/>
          </p:nvPr>
        </p:nvSpPr>
        <p:spPr>
          <a:xfrm>
            <a:off x="10904220" y="15255241"/>
            <a:ext cx="11109960" cy="876300"/>
          </a:xfrm>
          <a:prstGeom prst="rect">
            <a:avLst/>
          </a:prstGeom>
        </p:spPr>
        <p:txBody>
          <a:bodyPr vert="horz" lIns="91440" tIns="45720" rIns="91440" bIns="45720" rtlCol="0" anchor="ctr"/>
          <a:lstStyle>
            <a:lvl1pPr algn="ctr">
              <a:defRPr sz="288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248620" y="15255241"/>
            <a:ext cx="7406640" cy="876300"/>
          </a:xfrm>
          <a:prstGeom prst="rect">
            <a:avLst/>
          </a:prstGeom>
        </p:spPr>
        <p:txBody>
          <a:bodyPr vert="horz" lIns="91440" tIns="45720" rIns="91440" bIns="45720" rtlCol="0" anchor="ctr"/>
          <a:lstStyle>
            <a:lvl1pPr algn="r">
              <a:defRPr sz="2880">
                <a:solidFill>
                  <a:schemeClr val="tx1">
                    <a:tint val="75000"/>
                  </a:schemeClr>
                </a:solidFill>
              </a:defRPr>
            </a:lvl1pPr>
          </a:lstStyle>
          <a:p>
            <a:fld id="{48F63A3B-78C7-47BE-AE5E-E10140E04643}" type="slidenum">
              <a:rPr lang="en-US" smtClean="0"/>
              <a:t>‹#›</a:t>
            </a:fld>
            <a:endParaRPr lang="en-US" dirty="0"/>
          </a:p>
        </p:txBody>
      </p:sp>
      <p:sp>
        <p:nvSpPr>
          <p:cNvPr id="7" name="Rectangle 208">
            <a:extLst>
              <a:ext uri="{FF2B5EF4-FFF2-40B4-BE49-F238E27FC236}">
                <a16:creationId xmlns:a16="http://schemas.microsoft.com/office/drawing/2014/main" id="{9C104D6D-D84C-2D15-9E74-13D6A83C117D}"/>
              </a:ext>
            </a:extLst>
          </p:cNvPr>
          <p:cNvSpPr>
            <a:spLocks noChangeArrowheads="1"/>
          </p:cNvSpPr>
          <p:nvPr userDrawn="1"/>
        </p:nvSpPr>
        <p:spPr bwMode="auto">
          <a:xfrm>
            <a:off x="0" y="1"/>
            <a:ext cx="32918400" cy="3583858"/>
          </a:xfrm>
          <a:prstGeom prst="rect">
            <a:avLst/>
          </a:prstGeom>
          <a:solidFill>
            <a:srgbClr val="093F39"/>
          </a:solidFill>
          <a:ln w="9525">
            <a:noFill/>
            <a:miter lim="800000"/>
            <a:headEnd/>
            <a:tailEnd/>
          </a:ln>
        </p:spPr>
        <p:txBody>
          <a:bodyPr wrap="none" lIns="43538" tIns="21769" rIns="43538" bIns="21769" anchor="ctr"/>
          <a:lstStyle/>
          <a:p>
            <a:pPr>
              <a:defRPr/>
            </a:pPr>
            <a:endParaRPr lang="en-US" sz="1680">
              <a:solidFill>
                <a:schemeClr val="bg1"/>
              </a:solidFill>
              <a:latin typeface="+mn-lt"/>
              <a:ea typeface="MS PGothic" charset="0"/>
              <a:cs typeface="MS PGothic" charset="0"/>
            </a:endParaRPr>
          </a:p>
        </p:txBody>
      </p:sp>
      <p:sp>
        <p:nvSpPr>
          <p:cNvPr id="8" name="Rectangle 208">
            <a:extLst>
              <a:ext uri="{FF2B5EF4-FFF2-40B4-BE49-F238E27FC236}">
                <a16:creationId xmlns:a16="http://schemas.microsoft.com/office/drawing/2014/main" id="{1FAB2EE0-6590-9C9F-4866-3A3DA080AA6F}"/>
              </a:ext>
            </a:extLst>
          </p:cNvPr>
          <p:cNvSpPr>
            <a:spLocks noChangeArrowheads="1"/>
          </p:cNvSpPr>
          <p:nvPr userDrawn="1"/>
        </p:nvSpPr>
        <p:spPr bwMode="auto">
          <a:xfrm>
            <a:off x="0" y="16230600"/>
            <a:ext cx="32918400" cy="228600"/>
          </a:xfrm>
          <a:prstGeom prst="rect">
            <a:avLst/>
          </a:prstGeom>
          <a:solidFill>
            <a:srgbClr val="093F39"/>
          </a:solidFill>
          <a:ln w="9525">
            <a:noFill/>
            <a:miter lim="800000"/>
            <a:headEnd/>
            <a:tailEnd/>
          </a:ln>
        </p:spPr>
        <p:txBody>
          <a:bodyPr wrap="none" lIns="43538" tIns="21769" rIns="43538" bIns="21769" anchor="ctr"/>
          <a:lstStyle/>
          <a:p>
            <a:pPr>
              <a:defRPr/>
            </a:pPr>
            <a:endParaRPr lang="en-US" sz="1680">
              <a:latin typeface="+mn-lt"/>
              <a:ea typeface="MS PGothic" charset="0"/>
              <a:cs typeface="MS PGothic" charset="0"/>
            </a:endParaRPr>
          </a:p>
        </p:txBody>
      </p:sp>
      <p:sp>
        <p:nvSpPr>
          <p:cNvPr id="9" name="Rectangle 208">
            <a:extLst>
              <a:ext uri="{FF2B5EF4-FFF2-40B4-BE49-F238E27FC236}">
                <a16:creationId xmlns:a16="http://schemas.microsoft.com/office/drawing/2014/main" id="{D640C000-8319-BE65-582B-ED85F22DA9BF}"/>
              </a:ext>
            </a:extLst>
          </p:cNvPr>
          <p:cNvSpPr>
            <a:spLocks noChangeArrowheads="1"/>
          </p:cNvSpPr>
          <p:nvPr userDrawn="1"/>
        </p:nvSpPr>
        <p:spPr bwMode="auto">
          <a:xfrm>
            <a:off x="0" y="3570198"/>
            <a:ext cx="32918400" cy="137160"/>
          </a:xfrm>
          <a:prstGeom prst="rect">
            <a:avLst/>
          </a:prstGeom>
          <a:solidFill>
            <a:srgbClr val="FFCC33"/>
          </a:solidFill>
          <a:ln w="9525">
            <a:noFill/>
            <a:miter lim="800000"/>
            <a:headEnd/>
            <a:tailEnd/>
          </a:ln>
        </p:spPr>
        <p:txBody>
          <a:bodyPr wrap="none" lIns="43538" tIns="21769" rIns="43538" bIns="21769" anchor="ctr"/>
          <a:lstStyle/>
          <a:p>
            <a:pPr>
              <a:defRPr/>
            </a:pPr>
            <a:endParaRPr lang="en-US" sz="1680">
              <a:latin typeface="+mn-lt"/>
              <a:ea typeface="MS PGothic" charset="0"/>
              <a:cs typeface="MS PGothic" charset="0"/>
            </a:endParaRPr>
          </a:p>
        </p:txBody>
      </p:sp>
      <p:sp>
        <p:nvSpPr>
          <p:cNvPr id="10" name="Rectangle 208">
            <a:extLst>
              <a:ext uri="{FF2B5EF4-FFF2-40B4-BE49-F238E27FC236}">
                <a16:creationId xmlns:a16="http://schemas.microsoft.com/office/drawing/2014/main" id="{F89A1A14-81AD-24B0-4E1D-66370762C297}"/>
              </a:ext>
            </a:extLst>
          </p:cNvPr>
          <p:cNvSpPr>
            <a:spLocks noChangeArrowheads="1"/>
          </p:cNvSpPr>
          <p:nvPr userDrawn="1"/>
        </p:nvSpPr>
        <p:spPr bwMode="auto">
          <a:xfrm>
            <a:off x="8451409" y="3697339"/>
            <a:ext cx="16002000" cy="8659907"/>
          </a:xfrm>
          <a:prstGeom prst="rect">
            <a:avLst/>
          </a:prstGeom>
          <a:solidFill>
            <a:srgbClr val="0C5449"/>
          </a:solidFill>
          <a:ln w="9525">
            <a:noFill/>
            <a:miter lim="800000"/>
            <a:headEnd/>
            <a:tailEnd/>
          </a:ln>
        </p:spPr>
        <p:txBody>
          <a:bodyPr wrap="none" lIns="43538" tIns="21769" rIns="43538" bIns="21769" anchor="ctr"/>
          <a:lstStyle/>
          <a:p>
            <a:pPr>
              <a:defRPr/>
            </a:pPr>
            <a:endParaRPr lang="en-US" sz="1680">
              <a:latin typeface="+mn-lt"/>
              <a:ea typeface="MS PGothic" charset="0"/>
              <a:cs typeface="MS PGothic" charset="0"/>
            </a:endParaRPr>
          </a:p>
        </p:txBody>
      </p:sp>
      <p:sp>
        <p:nvSpPr>
          <p:cNvPr id="11" name="Rectangle 74">
            <a:extLst>
              <a:ext uri="{FF2B5EF4-FFF2-40B4-BE49-F238E27FC236}">
                <a16:creationId xmlns:a16="http://schemas.microsoft.com/office/drawing/2014/main" id="{A279BAA4-961F-A77B-75E9-D411125C1D49}"/>
              </a:ext>
            </a:extLst>
          </p:cNvPr>
          <p:cNvSpPr>
            <a:spLocks noChangeArrowheads="1"/>
          </p:cNvSpPr>
          <p:nvPr userDrawn="1"/>
        </p:nvSpPr>
        <p:spPr bwMode="auto">
          <a:xfrm>
            <a:off x="8458200" y="12304856"/>
            <a:ext cx="16002000" cy="3575448"/>
          </a:xfrm>
          <a:custGeom>
            <a:avLst/>
            <a:gdLst>
              <a:gd name="T0" fmla="*/ 0 w 20854944"/>
              <a:gd name="T1" fmla="*/ 0 h 7149426"/>
              <a:gd name="T2" fmla="*/ 15641272 w 20854944"/>
              <a:gd name="T3" fmla="*/ 0 h 7149426"/>
              <a:gd name="T4" fmla="*/ 15641272 w 20854944"/>
              <a:gd name="T5" fmla="*/ 4767182 h 7149426"/>
              <a:gd name="T6" fmla="*/ 0 w 20854944"/>
              <a:gd name="T7" fmla="*/ 4752326 h 7149426"/>
              <a:gd name="T8" fmla="*/ 0 w 20854944"/>
              <a:gd name="T9" fmla="*/ 0 h 71494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854944" h="7149426">
                <a:moveTo>
                  <a:pt x="0" y="0"/>
                </a:moveTo>
                <a:lnTo>
                  <a:pt x="20854943" y="0"/>
                </a:lnTo>
                <a:cubicBezTo>
                  <a:pt x="20854943" y="2383142"/>
                  <a:pt x="20854944" y="4766284"/>
                  <a:pt x="20854944" y="7149426"/>
                </a:cubicBezTo>
                <a:lnTo>
                  <a:pt x="0" y="7127145"/>
                </a:lnTo>
                <a:lnTo>
                  <a:pt x="0" y="0"/>
                </a:lnTo>
                <a:close/>
              </a:path>
            </a:pathLst>
          </a:custGeom>
          <a:solidFill>
            <a:srgbClr val="093F39"/>
          </a:solidFill>
          <a:ln>
            <a:noFill/>
          </a:ln>
        </p:spPr>
        <p:txBody>
          <a:bodyPr lIns="43538" tIns="21769" rIns="43538" bIns="21769"/>
          <a:lstStyle/>
          <a:p>
            <a:endParaRPr lang="en-US" sz="1680">
              <a:latin typeface="+mn-lt"/>
            </a:endParaRPr>
          </a:p>
        </p:txBody>
      </p:sp>
    </p:spTree>
    <p:extLst>
      <p:ext uri="{BB962C8B-B14F-4D97-AF65-F5344CB8AC3E}">
        <p14:creationId xmlns:p14="http://schemas.microsoft.com/office/powerpoint/2010/main" val="703764800"/>
      </p:ext>
    </p:extLst>
  </p:cSld>
  <p:clrMap bg1="lt1" tx1="dk1" bg2="lt2" tx2="dk2" accent1="accent1" accent2="accent2" accent3="accent3" accent4="accent4" accent5="accent5" accent6="accent6" hlink="hlink" folHlink="folHlink"/>
  <p:sldLayoutIdLst>
    <p:sldLayoutId id="2147483700" r:id="rId1"/>
  </p:sldLayoutIdLst>
  <p:txStyles>
    <p:titleStyle>
      <a:lvl1pPr algn="l" defTabSz="2194560" rtl="0" eaLnBrk="1" latinLnBrk="0" hangingPunct="1">
        <a:lnSpc>
          <a:spcPct val="90000"/>
        </a:lnSpc>
        <a:spcBef>
          <a:spcPct val="0"/>
        </a:spcBef>
        <a:buNone/>
        <a:defRPr sz="10560" kern="1200">
          <a:solidFill>
            <a:schemeClr val="tx1"/>
          </a:solidFill>
          <a:latin typeface="+mj-lt"/>
          <a:ea typeface="+mj-ea"/>
          <a:cs typeface="+mj-cs"/>
        </a:defRPr>
      </a:lvl1pPr>
    </p:titleStyle>
    <p:bodyStyle>
      <a:lvl1pPr marL="548640" indent="-548640" algn="l" defTabSz="2194560" rtl="0" eaLnBrk="1" latinLnBrk="0" hangingPunct="1">
        <a:lnSpc>
          <a:spcPct val="90000"/>
        </a:lnSpc>
        <a:spcBef>
          <a:spcPts val="2400"/>
        </a:spcBef>
        <a:buFont typeface="Arial" panose="020B0604020202020204" pitchFamily="34" charset="0"/>
        <a:buChar char="•"/>
        <a:defRPr sz="6720" kern="1200">
          <a:solidFill>
            <a:schemeClr val="tx1"/>
          </a:solidFill>
          <a:latin typeface="+mn-lt"/>
          <a:ea typeface="+mn-ea"/>
          <a:cs typeface="+mn-cs"/>
        </a:defRPr>
      </a:lvl1pPr>
      <a:lvl2pPr marL="1645920" indent="-548640" algn="l" defTabSz="2194560" rtl="0" eaLnBrk="1" latinLnBrk="0" hangingPunct="1">
        <a:lnSpc>
          <a:spcPct val="90000"/>
        </a:lnSpc>
        <a:spcBef>
          <a:spcPts val="1200"/>
        </a:spcBef>
        <a:buFont typeface="Arial" panose="020B0604020202020204" pitchFamily="34" charset="0"/>
        <a:buChar char="•"/>
        <a:defRPr sz="5760" kern="1200">
          <a:solidFill>
            <a:schemeClr val="tx1"/>
          </a:solidFill>
          <a:latin typeface="+mn-lt"/>
          <a:ea typeface="+mn-ea"/>
          <a:cs typeface="+mn-cs"/>
        </a:defRPr>
      </a:lvl2pPr>
      <a:lvl3pPr marL="2743200" indent="-548640" algn="l" defTabSz="2194560" rtl="0" eaLnBrk="1" latinLnBrk="0" hangingPunct="1">
        <a:lnSpc>
          <a:spcPct val="90000"/>
        </a:lnSpc>
        <a:spcBef>
          <a:spcPts val="1200"/>
        </a:spcBef>
        <a:buFont typeface="Arial" panose="020B0604020202020204" pitchFamily="34" charset="0"/>
        <a:buChar char="•"/>
        <a:defRPr sz="4800" kern="1200">
          <a:solidFill>
            <a:schemeClr val="tx1"/>
          </a:solidFill>
          <a:latin typeface="+mn-lt"/>
          <a:ea typeface="+mn-ea"/>
          <a:cs typeface="+mn-cs"/>
        </a:defRPr>
      </a:lvl3pPr>
      <a:lvl4pPr marL="38404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4pPr>
      <a:lvl5pPr marL="493776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5pPr>
      <a:lvl6pPr marL="603504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6pPr>
      <a:lvl7pPr marL="713232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7pPr>
      <a:lvl8pPr marL="822960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8pPr>
      <a:lvl9pPr marL="9326880" indent="-548640" algn="l" defTabSz="2194560" rtl="0" eaLnBrk="1" latinLnBrk="0" hangingPunct="1">
        <a:lnSpc>
          <a:spcPct val="90000"/>
        </a:lnSpc>
        <a:spcBef>
          <a:spcPts val="1200"/>
        </a:spcBef>
        <a:buFont typeface="Arial" panose="020B0604020202020204" pitchFamily="34" charset="0"/>
        <a:buChar char="•"/>
        <a:defRPr sz="4320" kern="1200">
          <a:solidFill>
            <a:schemeClr val="tx1"/>
          </a:solidFill>
          <a:latin typeface="+mn-lt"/>
          <a:ea typeface="+mn-ea"/>
          <a:cs typeface="+mn-cs"/>
        </a:defRPr>
      </a:lvl9pPr>
    </p:bodyStyle>
    <p:otherStyle>
      <a:defPPr>
        <a:defRPr lang="en-US"/>
      </a:defPPr>
      <a:lvl1pPr marL="0" algn="l" defTabSz="2194560" rtl="0" eaLnBrk="1" latinLnBrk="0" hangingPunct="1">
        <a:defRPr sz="4320" kern="1200">
          <a:solidFill>
            <a:schemeClr val="tx1"/>
          </a:solidFill>
          <a:latin typeface="+mn-lt"/>
          <a:ea typeface="+mn-ea"/>
          <a:cs typeface="+mn-cs"/>
        </a:defRPr>
      </a:lvl1pPr>
      <a:lvl2pPr marL="1097280" algn="l" defTabSz="2194560" rtl="0" eaLnBrk="1" latinLnBrk="0" hangingPunct="1">
        <a:defRPr sz="4320" kern="1200">
          <a:solidFill>
            <a:schemeClr val="tx1"/>
          </a:solidFill>
          <a:latin typeface="+mn-lt"/>
          <a:ea typeface="+mn-ea"/>
          <a:cs typeface="+mn-cs"/>
        </a:defRPr>
      </a:lvl2pPr>
      <a:lvl3pPr marL="2194560" algn="l" defTabSz="2194560" rtl="0" eaLnBrk="1" latinLnBrk="0" hangingPunct="1">
        <a:defRPr sz="4320" kern="1200">
          <a:solidFill>
            <a:schemeClr val="tx1"/>
          </a:solidFill>
          <a:latin typeface="+mn-lt"/>
          <a:ea typeface="+mn-ea"/>
          <a:cs typeface="+mn-cs"/>
        </a:defRPr>
      </a:lvl3pPr>
      <a:lvl4pPr marL="3291840" algn="l" defTabSz="2194560" rtl="0" eaLnBrk="1" latinLnBrk="0" hangingPunct="1">
        <a:defRPr sz="4320" kern="1200">
          <a:solidFill>
            <a:schemeClr val="tx1"/>
          </a:solidFill>
          <a:latin typeface="+mn-lt"/>
          <a:ea typeface="+mn-ea"/>
          <a:cs typeface="+mn-cs"/>
        </a:defRPr>
      </a:lvl4pPr>
      <a:lvl5pPr marL="4389120" algn="l" defTabSz="2194560" rtl="0" eaLnBrk="1" latinLnBrk="0" hangingPunct="1">
        <a:defRPr sz="4320" kern="1200">
          <a:solidFill>
            <a:schemeClr val="tx1"/>
          </a:solidFill>
          <a:latin typeface="+mn-lt"/>
          <a:ea typeface="+mn-ea"/>
          <a:cs typeface="+mn-cs"/>
        </a:defRPr>
      </a:lvl5pPr>
      <a:lvl6pPr marL="5486400" algn="l" defTabSz="2194560" rtl="0" eaLnBrk="1" latinLnBrk="0" hangingPunct="1">
        <a:defRPr sz="4320" kern="1200">
          <a:solidFill>
            <a:schemeClr val="tx1"/>
          </a:solidFill>
          <a:latin typeface="+mn-lt"/>
          <a:ea typeface="+mn-ea"/>
          <a:cs typeface="+mn-cs"/>
        </a:defRPr>
      </a:lvl6pPr>
      <a:lvl7pPr marL="6583680" algn="l" defTabSz="2194560" rtl="0" eaLnBrk="1" latinLnBrk="0" hangingPunct="1">
        <a:defRPr sz="4320" kern="1200">
          <a:solidFill>
            <a:schemeClr val="tx1"/>
          </a:solidFill>
          <a:latin typeface="+mn-lt"/>
          <a:ea typeface="+mn-ea"/>
          <a:cs typeface="+mn-cs"/>
        </a:defRPr>
      </a:lvl7pPr>
      <a:lvl8pPr marL="7680960" algn="l" defTabSz="2194560" rtl="0" eaLnBrk="1" latinLnBrk="0" hangingPunct="1">
        <a:defRPr sz="4320" kern="1200">
          <a:solidFill>
            <a:schemeClr val="tx1"/>
          </a:solidFill>
          <a:latin typeface="+mn-lt"/>
          <a:ea typeface="+mn-ea"/>
          <a:cs typeface="+mn-cs"/>
        </a:defRPr>
      </a:lvl8pPr>
      <a:lvl9pPr marL="8778240" algn="l" defTabSz="2194560" rtl="0" eaLnBrk="1" latinLnBrk="0" hangingPunct="1">
        <a:defRPr sz="432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184" userDrawn="1">
          <p15:clr>
            <a:srgbClr val="F26B43"/>
          </p15:clr>
        </p15:guide>
        <p15:guide id="2" pos="10368"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hyperlink" Target="https://fonts.google.com/specimen/Lato" TargetMode="External"/><Relationship Id="rId3" Type="http://schemas.openxmlformats.org/officeDocument/2006/relationships/hyperlink" Target="mailto:medcom@med.wayne.edu" TargetMode="External"/><Relationship Id="rId7"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5.jpg"/><Relationship Id="rId4" Type="http://schemas.openxmlformats.org/officeDocument/2006/relationships/hyperlink" Target="https://medcom.med.wayne.edu/faqs" TargetMode="External"/><Relationship Id="rId9" Type="http://schemas.openxmlformats.org/officeDocument/2006/relationships/hyperlink" Target="https://medcom.med.wayne.edu/creating-accessible-desig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E69277A9-A349-18FD-3491-54C07CE84F86}"/>
              </a:ext>
            </a:extLst>
          </p:cNvPr>
          <p:cNvSpPr>
            <a:spLocks noChangeArrowheads="1"/>
          </p:cNvSpPr>
          <p:nvPr/>
        </p:nvSpPr>
        <p:spPr bwMode="auto">
          <a:xfrm>
            <a:off x="11592563" y="4366015"/>
            <a:ext cx="9733279" cy="6624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43538" tIns="21769" rIns="43538" bIns="21769" anchor="t"/>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ctr"/>
            <a:r>
              <a:rPr lang="en-US" altLang="en-US" sz="4400" b="1" dirty="0">
                <a:solidFill>
                  <a:schemeClr val="bg1"/>
                </a:solidFill>
                <a:latin typeface="+mn-lt"/>
                <a:ea typeface="Lato" panose="020F0502020204030203" pitchFamily="34" charset="0"/>
                <a:cs typeface="Lato" panose="020F0502020204030203" pitchFamily="34" charset="0"/>
              </a:rPr>
              <a:t>Key finding goes here, </a:t>
            </a:r>
            <a:br>
              <a:rPr lang="en-US" altLang="en-US" sz="4400" b="1" dirty="0">
                <a:solidFill>
                  <a:schemeClr val="bg1"/>
                </a:solidFill>
                <a:latin typeface="+mn-lt"/>
                <a:ea typeface="Lato" panose="020F0502020204030203" pitchFamily="34" charset="0"/>
                <a:cs typeface="Lato" panose="020F0502020204030203" pitchFamily="34" charset="0"/>
              </a:rPr>
            </a:br>
            <a:r>
              <a:rPr lang="en-US" altLang="en-US" sz="4400" dirty="0">
                <a:solidFill>
                  <a:schemeClr val="bg1"/>
                </a:solidFill>
                <a:latin typeface="+mn-lt"/>
                <a:ea typeface="Lato" panose="020F0502020204030203" pitchFamily="34" charset="0"/>
                <a:cs typeface="Lato" panose="020F0502020204030203" pitchFamily="34" charset="0"/>
              </a:rPr>
              <a:t>stated simply in common language. </a:t>
            </a:r>
            <a:r>
              <a:rPr lang="en-US" altLang="en-US" sz="4400" b="1" dirty="0">
                <a:solidFill>
                  <a:schemeClr val="bg1"/>
                </a:solidFill>
                <a:latin typeface="+mn-lt"/>
                <a:ea typeface="Lato" panose="020F0502020204030203" pitchFamily="34" charset="0"/>
                <a:cs typeface="Lato" panose="020F0502020204030203" pitchFamily="34" charset="0"/>
              </a:rPr>
              <a:t>Highlight</a:t>
            </a:r>
            <a:r>
              <a:rPr lang="en-US" altLang="en-US" sz="4400" dirty="0">
                <a:solidFill>
                  <a:schemeClr val="bg1"/>
                </a:solidFill>
                <a:latin typeface="+mn-lt"/>
                <a:ea typeface="Lato" panose="020F0502020204030203" pitchFamily="34" charset="0"/>
                <a:cs typeface="Lato" panose="020F0502020204030203" pitchFamily="34" charset="0"/>
              </a:rPr>
              <a:t> key points and </a:t>
            </a:r>
            <a:r>
              <a:rPr lang="en-US" altLang="en-US" sz="4400" b="1" dirty="0">
                <a:solidFill>
                  <a:schemeClr val="bg1"/>
                </a:solidFill>
                <a:latin typeface="+mn-lt"/>
                <a:ea typeface="Lato" panose="020F0502020204030203" pitchFamily="34" charset="0"/>
                <a:cs typeface="Lato" panose="020F0502020204030203" pitchFamily="34" charset="0"/>
              </a:rPr>
              <a:t>key words</a:t>
            </a:r>
            <a:r>
              <a:rPr lang="en-US" altLang="en-US" sz="4400" dirty="0">
                <a:solidFill>
                  <a:schemeClr val="bg1"/>
                </a:solidFill>
                <a:latin typeface="+mn-lt"/>
                <a:ea typeface="Lato" panose="020F0502020204030203" pitchFamily="34" charset="0"/>
                <a:cs typeface="Lato" panose="020F0502020204030203" pitchFamily="34" charset="0"/>
              </a:rPr>
              <a:t>.</a:t>
            </a:r>
          </a:p>
          <a:p>
            <a:pPr algn="ctr"/>
            <a:endParaRPr lang="en-US" altLang="en-US" sz="4200" b="1" dirty="0">
              <a:solidFill>
                <a:schemeClr val="bg1"/>
              </a:solidFill>
              <a:latin typeface="+mn-lt"/>
              <a:ea typeface="Lato" panose="020F0502020204030203" pitchFamily="34" charset="0"/>
              <a:cs typeface="Lato" panose="020F0502020204030203" pitchFamily="34" charset="0"/>
            </a:endParaRPr>
          </a:p>
          <a:p>
            <a:pPr algn="ctr"/>
            <a:r>
              <a:rPr lang="en-US" altLang="en-US" sz="3600" b="1" dirty="0">
                <a:solidFill>
                  <a:schemeClr val="bg1"/>
                </a:solidFill>
                <a:latin typeface="+mn-lt"/>
                <a:ea typeface="Lato" panose="020F0502020204030203" pitchFamily="34" charset="0"/>
                <a:cs typeface="Lato" panose="020F0502020204030203" pitchFamily="34" charset="0"/>
              </a:rPr>
              <a:t>Paragraph making statement to further expound upon headline in a few sentences.</a:t>
            </a:r>
          </a:p>
          <a:p>
            <a:pPr algn="ctr"/>
            <a:endParaRPr lang="en-US" altLang="en-US" sz="3134" b="1" dirty="0">
              <a:solidFill>
                <a:schemeClr val="bg1"/>
              </a:solidFill>
              <a:latin typeface="+mn-lt"/>
              <a:ea typeface="Lato" panose="020F0502020204030203" pitchFamily="34" charset="0"/>
              <a:cs typeface="Lato" panose="020F0502020204030203" pitchFamily="34" charset="0"/>
            </a:endParaRPr>
          </a:p>
        </p:txBody>
      </p:sp>
      <p:pic>
        <p:nvPicPr>
          <p:cNvPr id="11" name="Picture 3" descr="smartphone-1132675_1280-white.png">
            <a:extLst>
              <a:ext uri="{FF2B5EF4-FFF2-40B4-BE49-F238E27FC236}">
                <a16:creationId xmlns:a16="http://schemas.microsoft.com/office/drawing/2014/main" id="{E7E286D9-C5FA-01E9-E3E0-CCB6B3844B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87251" y="13186087"/>
            <a:ext cx="568325" cy="1036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39">
            <a:extLst>
              <a:ext uri="{FF2B5EF4-FFF2-40B4-BE49-F238E27FC236}">
                <a16:creationId xmlns:a16="http://schemas.microsoft.com/office/drawing/2014/main" id="{28D6B1DD-CDAA-22F3-1971-2DC43DD95481}"/>
              </a:ext>
            </a:extLst>
          </p:cNvPr>
          <p:cNvSpPr txBox="1">
            <a:spLocks noChangeArrowheads="1"/>
          </p:cNvSpPr>
          <p:nvPr/>
        </p:nvSpPr>
        <p:spPr bwMode="auto">
          <a:xfrm>
            <a:off x="19360716" y="14267704"/>
            <a:ext cx="2272118" cy="45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3538" tIns="21769" rIns="43538" bIns="21769">
            <a:spAutoFit/>
          </a:bodyPr>
          <a:lstStyle>
            <a:lvl1pPr>
              <a:defRPr sz="1700">
                <a:solidFill>
                  <a:schemeClr val="tx1"/>
                </a:solidFill>
                <a:latin typeface="Times New Roman" panose="02020603050405020304" pitchFamily="18" charset="0"/>
                <a:ea typeface="MS PGothic" panose="020B0600070205080204" pitchFamily="34" charset="-128"/>
              </a:defRPr>
            </a:lvl1pPr>
            <a:lvl2pPr marL="742950" indent="-285750">
              <a:defRPr sz="1700">
                <a:solidFill>
                  <a:schemeClr val="tx1"/>
                </a:solidFill>
                <a:latin typeface="Times New Roman" panose="02020603050405020304" pitchFamily="18" charset="0"/>
                <a:ea typeface="MS PGothic" panose="020B0600070205080204" pitchFamily="34" charset="-128"/>
              </a:defRPr>
            </a:lvl2pPr>
            <a:lvl3pPr marL="1143000" indent="-228600">
              <a:defRPr sz="1700">
                <a:solidFill>
                  <a:schemeClr val="tx1"/>
                </a:solidFill>
                <a:latin typeface="Times New Roman" panose="02020603050405020304" pitchFamily="18" charset="0"/>
                <a:ea typeface="MS PGothic" panose="020B0600070205080204" pitchFamily="34" charset="-128"/>
              </a:defRPr>
            </a:lvl3pPr>
            <a:lvl4pPr marL="1600200" indent="-228600">
              <a:defRPr sz="1700">
                <a:solidFill>
                  <a:schemeClr val="tx1"/>
                </a:solidFill>
                <a:latin typeface="Times New Roman" panose="02020603050405020304" pitchFamily="18" charset="0"/>
                <a:ea typeface="MS PGothic" panose="020B0600070205080204" pitchFamily="34" charset="-128"/>
              </a:defRPr>
            </a:lvl4pPr>
            <a:lvl5pPr marL="2057400" indent="-228600">
              <a:defRPr sz="17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700">
                <a:solidFill>
                  <a:schemeClr val="tx1"/>
                </a:solidFill>
                <a:latin typeface="Times New Roman" panose="02020603050405020304" pitchFamily="18" charset="0"/>
                <a:ea typeface="MS PGothic" panose="020B0600070205080204" pitchFamily="34" charset="-128"/>
              </a:defRPr>
            </a:lvl9pPr>
          </a:lstStyle>
          <a:p>
            <a:pPr algn="r"/>
            <a:r>
              <a:rPr lang="en-US" altLang="en-US" sz="1334" dirty="0">
                <a:solidFill>
                  <a:schemeClr val="bg1"/>
                </a:solidFill>
                <a:latin typeface="Lato" panose="020F0502020204030203" pitchFamily="34" charset="0"/>
                <a:ea typeface="Lato" panose="020F0502020204030203" pitchFamily="34" charset="0"/>
                <a:cs typeface="Lato" panose="020F0502020204030203" pitchFamily="34" charset="0"/>
              </a:rPr>
              <a:t>Brief directions of call to action replace QR code</a:t>
            </a:r>
          </a:p>
        </p:txBody>
      </p:sp>
      <p:sp>
        <p:nvSpPr>
          <p:cNvPr id="46" name="Title 8">
            <a:extLst>
              <a:ext uri="{FF2B5EF4-FFF2-40B4-BE49-F238E27FC236}">
                <a16:creationId xmlns:a16="http://schemas.microsoft.com/office/drawing/2014/main" id="{4F68E696-D880-923B-0F63-3B00C5792759}"/>
              </a:ext>
            </a:extLst>
          </p:cNvPr>
          <p:cNvSpPr txBox="1">
            <a:spLocks/>
          </p:cNvSpPr>
          <p:nvPr/>
        </p:nvSpPr>
        <p:spPr>
          <a:xfrm>
            <a:off x="7367874" y="472447"/>
            <a:ext cx="24411274" cy="1585081"/>
          </a:xfrm>
          <a:prstGeom prst="rect">
            <a:avLst/>
          </a:prstGeom>
        </p:spPr>
        <p:txBody>
          <a:bodyPr/>
          <a:lst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a:lstStyle>
          <a:p>
            <a:pPr algn="ctr"/>
            <a:r>
              <a:rPr lang="en-US" sz="4400" b="1" dirty="0">
                <a:solidFill>
                  <a:schemeClr val="bg1"/>
                </a:solidFill>
                <a:ea typeface="Lato" panose="020F0502020204030203" pitchFamily="34" charset="0"/>
                <a:cs typeface="Lato" panose="020F0502020204030203" pitchFamily="34" charset="0"/>
              </a:rPr>
              <a:t>Title – this is a </a:t>
            </a:r>
            <a:r>
              <a:rPr lang="en-US" sz="4400" b="1" dirty="0">
                <a:solidFill>
                  <a:srgbClr val="FFCC33"/>
                </a:solidFill>
                <a:ea typeface="Lato" panose="020F0502020204030203" pitchFamily="34" charset="0"/>
                <a:cs typeface="Lato" panose="020F0502020204030203" pitchFamily="34" charset="0"/>
              </a:rPr>
              <a:t>72” x 36”  (6’ x 3’) poster (2:1 ratio)</a:t>
            </a:r>
            <a:r>
              <a:rPr lang="en-US" sz="4400" b="1" dirty="0">
                <a:solidFill>
                  <a:schemeClr val="bg1"/>
                </a:solidFill>
                <a:ea typeface="Lato" panose="020F0502020204030203" pitchFamily="34" charset="0"/>
                <a:cs typeface="Lato" panose="020F0502020204030203" pitchFamily="34" charset="0"/>
              </a:rPr>
              <a:t>, 88 point Lato title heading, legible at 16 feet away. This is half size to be printed at 200%</a:t>
            </a:r>
          </a:p>
        </p:txBody>
      </p:sp>
      <p:sp>
        <p:nvSpPr>
          <p:cNvPr id="47" name="Subtitle 9">
            <a:extLst>
              <a:ext uri="{FF2B5EF4-FFF2-40B4-BE49-F238E27FC236}">
                <a16:creationId xmlns:a16="http://schemas.microsoft.com/office/drawing/2014/main" id="{D3D59F8F-E1B9-0614-5A80-8A4BAF4903FB}"/>
              </a:ext>
            </a:extLst>
          </p:cNvPr>
          <p:cNvSpPr txBox="1">
            <a:spLocks/>
          </p:cNvSpPr>
          <p:nvPr/>
        </p:nvSpPr>
        <p:spPr>
          <a:xfrm>
            <a:off x="7367875" y="2162725"/>
            <a:ext cx="24411274" cy="1276563"/>
          </a:xfrm>
          <a:prstGeom prst="rect">
            <a:avLst/>
          </a:prstGeom>
        </p:spPr>
        <p:txBody>
          <a:bodyPr/>
          <a:lst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a:lstStyle>
          <a:p>
            <a:pPr marL="0" indent="0" algn="ctr">
              <a:spcBef>
                <a:spcPts val="0"/>
              </a:spcBef>
              <a:buNone/>
            </a:pPr>
            <a:r>
              <a:rPr lang="en-US" sz="3000" dirty="0">
                <a:solidFill>
                  <a:schemeClr val="bg1"/>
                </a:solidFill>
                <a:ea typeface="Lato" panose="020F0502020204030203" pitchFamily="34" charset="0"/>
                <a:cs typeface="Lato" panose="020F0502020204030203" pitchFamily="34" charset="0"/>
              </a:rPr>
              <a:t>Authors and affiliations</a:t>
            </a:r>
          </a:p>
          <a:p>
            <a:pPr marL="0" indent="0" algn="ctr">
              <a:spcBef>
                <a:spcPts val="0"/>
              </a:spcBef>
              <a:buNone/>
            </a:pPr>
            <a:r>
              <a:rPr lang="en-US" sz="3000" dirty="0">
                <a:solidFill>
                  <a:schemeClr val="bg1"/>
                </a:solidFill>
                <a:ea typeface="Lato" panose="020F0502020204030203" pitchFamily="34" charset="0"/>
                <a:cs typeface="Lato" panose="020F0502020204030203" pitchFamily="34" charset="0"/>
              </a:rPr>
              <a:t>60 point Lato medium body (when printed at 200%)</a:t>
            </a:r>
          </a:p>
        </p:txBody>
      </p:sp>
      <p:sp>
        <p:nvSpPr>
          <p:cNvPr id="48" name="TextBox 47">
            <a:extLst>
              <a:ext uri="{FF2B5EF4-FFF2-40B4-BE49-F238E27FC236}">
                <a16:creationId xmlns:a16="http://schemas.microsoft.com/office/drawing/2014/main" id="{353279AF-B22F-AD31-5625-C05107B9B6A3}"/>
              </a:ext>
            </a:extLst>
          </p:cNvPr>
          <p:cNvSpPr txBox="1"/>
          <p:nvPr/>
        </p:nvSpPr>
        <p:spPr>
          <a:xfrm>
            <a:off x="828610" y="13287980"/>
            <a:ext cx="6857999" cy="2308324"/>
          </a:xfrm>
          <a:prstGeom prst="rect">
            <a:avLst/>
          </a:prstGeom>
          <a:noFill/>
        </p:spPr>
        <p:txBody>
          <a:bodyPr wrap="square" rtlCol="0">
            <a:spAutoFit/>
          </a:bodyPr>
          <a:lstStyle/>
          <a:p>
            <a:r>
              <a:rPr lang="en-US" b="1" dirty="0">
                <a:ea typeface="Lato" panose="020F0502020204030203" pitchFamily="34" charset="0"/>
                <a:cs typeface="Lato" panose="020F0502020204030203" pitchFamily="34" charset="0"/>
              </a:rPr>
              <a:t>Text – good examples. </a:t>
            </a:r>
            <a:r>
              <a:rPr lang="en-US" dirty="0">
                <a:ea typeface="Lato" panose="020F0502020204030203" pitchFamily="34" charset="0"/>
                <a:cs typeface="Lato" panose="020F0502020204030203" pitchFamily="34" charset="0"/>
              </a:rPr>
              <a:t>Text should be high contrast, the following provide the best contrast for reading and printing:</a:t>
            </a:r>
          </a:p>
          <a:p>
            <a:pPr marL="386283" indent="-274102">
              <a:buFont typeface="Arial" panose="020B0604020202020204" pitchFamily="34" charset="0"/>
              <a:buChar char="•"/>
            </a:pPr>
            <a:r>
              <a:rPr lang="en-US" dirty="0">
                <a:ea typeface="Lato" panose="020F0502020204030203" pitchFamily="34" charset="0"/>
                <a:cs typeface="Lato" panose="020F0502020204030203" pitchFamily="34" charset="0"/>
              </a:rPr>
              <a:t>Black on white</a:t>
            </a:r>
          </a:p>
          <a:p>
            <a:pPr marL="386283" indent="-274102">
              <a:buFont typeface="Arial" panose="020B0604020202020204" pitchFamily="34" charset="0"/>
              <a:buChar char="•"/>
            </a:pPr>
            <a:r>
              <a:rPr lang="en-US" dirty="0">
                <a:solidFill>
                  <a:srgbClr val="00594F"/>
                </a:solidFill>
                <a:ea typeface="Lato" panose="020F0502020204030203" pitchFamily="34" charset="0"/>
                <a:cs typeface="Lato" panose="020F0502020204030203" pitchFamily="34" charset="0"/>
              </a:rPr>
              <a:t>WSU primary green on white</a:t>
            </a:r>
          </a:p>
          <a:p>
            <a:pPr marL="386283" indent="-274102">
              <a:buFont typeface="Arial" panose="020B0604020202020204" pitchFamily="34" charset="0"/>
              <a:buChar char="•"/>
            </a:pPr>
            <a:r>
              <a:rPr lang="en-US" dirty="0">
                <a:solidFill>
                  <a:schemeClr val="bg2">
                    <a:lumMod val="25000"/>
                  </a:schemeClr>
                </a:solidFill>
                <a:ea typeface="Lato" panose="020F0502020204030203" pitchFamily="34" charset="0"/>
                <a:cs typeface="Lato" panose="020F0502020204030203" pitchFamily="34" charset="0"/>
              </a:rPr>
              <a:t>Dark gray on white</a:t>
            </a:r>
          </a:p>
          <a:p>
            <a:pPr marL="386283" indent="-274102">
              <a:buFont typeface="Arial" panose="020B0604020202020204" pitchFamily="34" charset="0"/>
              <a:buChar char="•"/>
            </a:pPr>
            <a:r>
              <a:rPr lang="en-US" b="1" dirty="0">
                <a:solidFill>
                  <a:srgbClr val="00594F"/>
                </a:solidFill>
                <a:highlight>
                  <a:srgbClr val="FFC844"/>
                </a:highlight>
                <a:ea typeface="Lato" panose="020F0502020204030203" pitchFamily="34" charset="0"/>
                <a:cs typeface="Lato" panose="020F0502020204030203" pitchFamily="34" charset="0"/>
              </a:rPr>
              <a:t>WSU primary green on WSU primary yellow </a:t>
            </a:r>
          </a:p>
          <a:p>
            <a:pPr marL="386283" indent="-274102">
              <a:buFont typeface="Arial" panose="020B0604020202020204" pitchFamily="34" charset="0"/>
              <a:buChar char="•"/>
            </a:pPr>
            <a:r>
              <a:rPr lang="en-US" b="1" dirty="0">
                <a:solidFill>
                  <a:srgbClr val="FFC844"/>
                </a:solidFill>
                <a:highlight>
                  <a:srgbClr val="00594F"/>
                </a:highlight>
                <a:ea typeface="Lato" panose="020F0502020204030203" pitchFamily="34" charset="0"/>
                <a:cs typeface="Lato" panose="020F0502020204030203" pitchFamily="34" charset="0"/>
              </a:rPr>
              <a:t>WSU primary yellow on WSU primary green</a:t>
            </a:r>
            <a:endParaRPr lang="en-US" dirty="0">
              <a:solidFill>
                <a:schemeClr val="bg2">
                  <a:lumMod val="25000"/>
                </a:schemeClr>
              </a:solidFill>
              <a:ea typeface="Lato" panose="020F0502020204030203" pitchFamily="34" charset="0"/>
              <a:cs typeface="Lato" panose="020F0502020204030203" pitchFamily="34" charset="0"/>
            </a:endParaRPr>
          </a:p>
          <a:p>
            <a:pPr marL="386283" indent="-274102">
              <a:buClr>
                <a:srgbClr val="00594F"/>
              </a:buClr>
              <a:buFont typeface="Arial" panose="020B0604020202020204" pitchFamily="34" charset="0"/>
              <a:buChar char="•"/>
            </a:pPr>
            <a:r>
              <a:rPr lang="en-US" dirty="0">
                <a:solidFill>
                  <a:schemeClr val="bg1"/>
                </a:solidFill>
                <a:highlight>
                  <a:srgbClr val="00594F"/>
                </a:highlight>
                <a:ea typeface="Lato" panose="020F0502020204030203" pitchFamily="34" charset="0"/>
                <a:cs typeface="Lato" panose="020F0502020204030203" pitchFamily="34" charset="0"/>
              </a:rPr>
              <a:t>White on WSU primary green</a:t>
            </a:r>
          </a:p>
        </p:txBody>
      </p:sp>
      <p:sp>
        <p:nvSpPr>
          <p:cNvPr id="50" name="TextBox 49">
            <a:extLst>
              <a:ext uri="{FF2B5EF4-FFF2-40B4-BE49-F238E27FC236}">
                <a16:creationId xmlns:a16="http://schemas.microsoft.com/office/drawing/2014/main" id="{F4009F2A-BDD6-4C87-3958-C67F1E8B3CDD}"/>
              </a:ext>
            </a:extLst>
          </p:cNvPr>
          <p:cNvSpPr txBox="1"/>
          <p:nvPr/>
        </p:nvSpPr>
        <p:spPr>
          <a:xfrm>
            <a:off x="25255165" y="7384030"/>
            <a:ext cx="6834623" cy="5174788"/>
          </a:xfrm>
          <a:prstGeom prst="rect">
            <a:avLst/>
          </a:prstGeom>
          <a:noFill/>
        </p:spPr>
        <p:txBody>
          <a:bodyPr wrap="square" numCol="2">
            <a:noAutofit/>
          </a:bodyPr>
          <a:lstStyle/>
          <a:p>
            <a:r>
              <a:rPr lang="en-US" b="1" dirty="0">
                <a:ea typeface="Lato" panose="020F0502020204030203" pitchFamily="34" charset="0"/>
                <a:cs typeface="Lato" panose="020F0502020204030203" pitchFamily="34" charset="0"/>
              </a:rPr>
              <a:t>Text – poor/inaccessible examples</a:t>
            </a:r>
          </a:p>
          <a:p>
            <a:r>
              <a:rPr lang="en-US" dirty="0">
                <a:ea typeface="Lato" panose="020F0502020204030203" pitchFamily="34" charset="0"/>
                <a:cs typeface="Lato" panose="020F0502020204030203" pitchFamily="34" charset="0"/>
              </a:rPr>
              <a:t>Text should be high contrast, the example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ea typeface="Lato" panose="020F0502020204030203" pitchFamily="34" charset="0"/>
              <a:cs typeface="Lato" panose="020F0502020204030203" pitchFamily="34" charset="0"/>
            </a:endParaRPr>
          </a:p>
          <a:p>
            <a:pPr marL="304793" indent="-223303">
              <a:buFont typeface="Arial" panose="020B0604020202020204" pitchFamily="34" charset="0"/>
              <a:buChar char="•"/>
            </a:pPr>
            <a:r>
              <a:rPr lang="en-US" dirty="0">
                <a:ea typeface="Lato" panose="020F0502020204030203" pitchFamily="34" charset="0"/>
                <a:cs typeface="Lato" panose="020F0502020204030203" pitchFamily="34" charset="0"/>
              </a:rPr>
              <a:t>Black on white – best contrast</a:t>
            </a:r>
          </a:p>
          <a:p>
            <a:pPr marL="304793" indent="-223303">
              <a:buFont typeface="Arial" panose="020B0604020202020204" pitchFamily="34" charset="0"/>
              <a:buChar char="•"/>
            </a:pPr>
            <a:r>
              <a:rPr lang="en-US" dirty="0">
                <a:solidFill>
                  <a:schemeClr val="accent5">
                    <a:lumMod val="20000"/>
                    <a:lumOff val="80000"/>
                  </a:schemeClr>
                </a:solidFill>
                <a:highlight>
                  <a:srgbClr val="093F39"/>
                </a:highlight>
                <a:ea typeface="Lato" panose="020F0502020204030203" pitchFamily="34" charset="0"/>
                <a:cs typeface="Lato" panose="020F0502020204030203" pitchFamily="34" charset="0"/>
              </a:rPr>
              <a:t>Light green on WSU primary green – high contrast</a:t>
            </a:r>
          </a:p>
          <a:p>
            <a:pPr marL="304793" indent="-223303">
              <a:buFont typeface="Arial" panose="020B0604020202020204" pitchFamily="34" charset="0"/>
              <a:buChar char="•"/>
            </a:pPr>
            <a:r>
              <a:rPr lang="en-US" dirty="0">
                <a:solidFill>
                  <a:schemeClr val="bg2">
                    <a:lumMod val="25000"/>
                  </a:schemeClr>
                </a:solidFill>
                <a:highlight>
                  <a:srgbClr val="093F39"/>
                </a:highlight>
                <a:ea typeface="Lato" panose="020F0502020204030203" pitchFamily="34" charset="0"/>
                <a:cs typeface="Lato" panose="020F0502020204030203" pitchFamily="34" charset="0"/>
              </a:rPr>
              <a:t>Dark gray on WSU primary green</a:t>
            </a:r>
          </a:p>
          <a:p>
            <a:pPr marL="304793" indent="-223303">
              <a:buFont typeface="Arial" panose="020B0604020202020204" pitchFamily="34" charset="0"/>
              <a:buChar char="•"/>
            </a:pPr>
            <a:r>
              <a:rPr lang="en-US" b="1" dirty="0">
                <a:solidFill>
                  <a:schemeClr val="bg1"/>
                </a:solidFill>
                <a:highlight>
                  <a:srgbClr val="FFC844"/>
                </a:highlight>
                <a:ea typeface="Lato" panose="020F0502020204030203" pitchFamily="34" charset="0"/>
                <a:cs typeface="Lato" panose="020F0502020204030203" pitchFamily="34" charset="0"/>
              </a:rPr>
              <a:t>White on WSU primary yellow </a:t>
            </a:r>
          </a:p>
          <a:p>
            <a:pPr marL="304793" indent="-223303">
              <a:buFont typeface="Arial" panose="020B0604020202020204" pitchFamily="34" charset="0"/>
              <a:buChar char="•"/>
            </a:pPr>
            <a:r>
              <a:rPr lang="en-US" b="1" dirty="0">
                <a:highlight>
                  <a:srgbClr val="00594F"/>
                </a:highlight>
                <a:ea typeface="Lato" panose="020F0502020204030203" pitchFamily="34" charset="0"/>
                <a:cs typeface="Lato" panose="020F0502020204030203" pitchFamily="34" charset="0"/>
              </a:rPr>
              <a:t>Black on WSU primary green</a:t>
            </a:r>
            <a:endParaRPr lang="en-US" dirty="0">
              <a:ea typeface="Lato" panose="020F0502020204030203" pitchFamily="34" charset="0"/>
              <a:cs typeface="Lato" panose="020F0502020204030203" pitchFamily="34" charset="0"/>
            </a:endParaRPr>
          </a:p>
          <a:p>
            <a:pPr marL="304793" indent="-223303">
              <a:buClr>
                <a:srgbClr val="00594F"/>
              </a:buClr>
              <a:buFont typeface="Arial" panose="020B0604020202020204" pitchFamily="34" charset="0"/>
              <a:buChar char="•"/>
            </a:pPr>
            <a:r>
              <a:rPr lang="en-US" dirty="0">
                <a:solidFill>
                  <a:srgbClr val="FF0000"/>
                </a:solidFill>
                <a:highlight>
                  <a:srgbClr val="00594F"/>
                </a:highlight>
                <a:ea typeface="Lato" panose="020F0502020204030203" pitchFamily="34" charset="0"/>
                <a:cs typeface="Lato" panose="020F0502020204030203" pitchFamily="34" charset="0"/>
              </a:rPr>
              <a:t>Red on WSU primary green</a:t>
            </a:r>
          </a:p>
          <a:p>
            <a:pPr marL="304793" indent="-223303">
              <a:buClr>
                <a:srgbClr val="00594F"/>
              </a:buClr>
              <a:buFont typeface="Arial" panose="020B0604020202020204" pitchFamily="34" charset="0"/>
              <a:buChar char="•"/>
            </a:pPr>
            <a:r>
              <a:rPr lang="en-US" dirty="0">
                <a:solidFill>
                  <a:srgbClr val="FF0000"/>
                </a:solidFill>
                <a:ea typeface="Lato" panose="020F0502020204030203" pitchFamily="34" charset="0"/>
                <a:cs typeface="Lato" panose="020F0502020204030203" pitchFamily="34" charset="0"/>
              </a:rPr>
              <a:t>Red</a:t>
            </a:r>
            <a:r>
              <a:rPr lang="en-US" dirty="0">
                <a:solidFill>
                  <a:srgbClr val="093F39"/>
                </a:solidFill>
                <a:ea typeface="Lato" panose="020F0502020204030203" pitchFamily="34" charset="0"/>
                <a:cs typeface="Lato" panose="020F0502020204030203" pitchFamily="34" charset="0"/>
              </a:rPr>
              <a:t> does not mean this is important! When deciding to change your content's font color for important information, ensure the font color is </a:t>
            </a:r>
            <a:r>
              <a:rPr lang="en-US" b="1" i="1" dirty="0">
                <a:solidFill>
                  <a:srgbClr val="093F39"/>
                </a:solidFill>
                <a:ea typeface="Lato" panose="020F0502020204030203" pitchFamily="34" charset="0"/>
                <a:cs typeface="Lato" panose="020F0502020204030203" pitchFamily="34" charset="0"/>
              </a:rPr>
              <a:t>not</a:t>
            </a:r>
            <a:r>
              <a:rPr lang="en-US" dirty="0">
                <a:solidFill>
                  <a:srgbClr val="093F39"/>
                </a:solidFill>
                <a:ea typeface="Lato" panose="020F0502020204030203" pitchFamily="34" charset="0"/>
                <a:cs typeface="Lato" panose="020F0502020204030203" pitchFamily="34" charset="0"/>
              </a:rPr>
              <a:t> the only means of identification. </a:t>
            </a:r>
            <a:r>
              <a:rPr lang="en-US" b="1" dirty="0">
                <a:solidFill>
                  <a:srgbClr val="093F39"/>
                </a:solidFill>
                <a:ea typeface="Lato" panose="020F0502020204030203" pitchFamily="34" charset="0"/>
                <a:cs typeface="Lato" panose="020F0502020204030203" pitchFamily="34" charset="0"/>
              </a:rPr>
              <a:t>Bolding,</a:t>
            </a:r>
            <a:r>
              <a:rPr lang="en-US" dirty="0">
                <a:solidFill>
                  <a:srgbClr val="093F39"/>
                </a:solidFill>
                <a:ea typeface="Lato" panose="020F0502020204030203" pitchFamily="34" charset="0"/>
                <a:cs typeface="Lato" panose="020F0502020204030203" pitchFamily="34" charset="0"/>
              </a:rPr>
              <a:t> </a:t>
            </a:r>
            <a:r>
              <a:rPr lang="en-US" i="1" dirty="0">
                <a:solidFill>
                  <a:srgbClr val="093F39"/>
                </a:solidFill>
                <a:ea typeface="Lato" panose="020F0502020204030203" pitchFamily="34" charset="0"/>
                <a:cs typeface="Lato" panose="020F0502020204030203" pitchFamily="34" charset="0"/>
              </a:rPr>
              <a:t>italicizing</a:t>
            </a:r>
            <a:r>
              <a:rPr lang="en-US" dirty="0">
                <a:solidFill>
                  <a:srgbClr val="093F39"/>
                </a:solidFill>
                <a:ea typeface="Lato" panose="020F0502020204030203" pitchFamily="34" charset="0"/>
                <a:cs typeface="Lato" panose="020F0502020204030203" pitchFamily="34" charset="0"/>
              </a:rPr>
              <a:t> and scale can function as indicators of importance.</a:t>
            </a:r>
          </a:p>
        </p:txBody>
      </p:sp>
      <p:sp>
        <p:nvSpPr>
          <p:cNvPr id="51" name="TextBox 50">
            <a:extLst>
              <a:ext uri="{FF2B5EF4-FFF2-40B4-BE49-F238E27FC236}">
                <a16:creationId xmlns:a16="http://schemas.microsoft.com/office/drawing/2014/main" id="{E5CDD486-2B61-95DD-E3F4-B7CC324D0CE7}"/>
              </a:ext>
            </a:extLst>
          </p:cNvPr>
          <p:cNvSpPr txBox="1"/>
          <p:nvPr/>
        </p:nvSpPr>
        <p:spPr>
          <a:xfrm>
            <a:off x="25255165" y="13940578"/>
            <a:ext cx="6834623" cy="1754326"/>
          </a:xfrm>
          <a:prstGeom prst="rect">
            <a:avLst/>
          </a:prstGeom>
          <a:noFill/>
        </p:spPr>
        <p:txBody>
          <a:bodyPr wrap="square" rtlCol="0">
            <a:spAutoFit/>
          </a:bodyPr>
          <a:lstStyle/>
          <a:p>
            <a:pPr>
              <a:spcAft>
                <a:spcPts val="800"/>
              </a:spcAft>
            </a:pPr>
            <a:r>
              <a:rPr lang="en-US" b="1" i="1" dirty="0">
                <a:ea typeface="Lato" panose="020F0502020204030203" pitchFamily="34" charset="0"/>
                <a:cs typeface="Lato" panose="020F0502020204030203" pitchFamily="34" charset="0"/>
              </a:rPr>
              <a:t>We hope you find these tips helpful! </a:t>
            </a:r>
            <a:r>
              <a:rPr lang="en-US" dirty="0">
                <a:ea typeface="Lato" panose="020F0502020204030203" pitchFamily="34" charset="0"/>
                <a:cs typeface="Lato" panose="020F0502020204030203" pitchFamily="34" charset="0"/>
              </a:rPr>
              <a:t>If you have any questions, please call the department of Medical Communications at Wayne State University School of Medicine at 313-577-1482 or email </a:t>
            </a:r>
            <a:r>
              <a:rPr lang="en-US" dirty="0">
                <a:solidFill>
                  <a:schemeClr val="tx2"/>
                </a:solidFill>
                <a:ea typeface="Lato" panose="020F0502020204030203" pitchFamily="34" charset="0"/>
                <a:cs typeface="Lato" panose="020F0502020204030203" pitchFamily="34" charset="0"/>
                <a:hlinkClick r:id="rId3">
                  <a:extLst>
                    <a:ext uri="{A12FA001-AC4F-418D-AE19-62706E023703}">
                      <ahyp:hlinkClr xmlns:ahyp="http://schemas.microsoft.com/office/drawing/2018/hyperlinkcolor" val="tx"/>
                    </a:ext>
                  </a:extLst>
                </a:hlinkClick>
              </a:rPr>
              <a:t>medcom@med.wayne.edu</a:t>
            </a:r>
            <a:r>
              <a:rPr lang="en-US" dirty="0">
                <a:solidFill>
                  <a:schemeClr val="tx2"/>
                </a:solidFill>
                <a:ea typeface="Lato" panose="020F0502020204030203" pitchFamily="34" charset="0"/>
                <a:cs typeface="Lato" panose="020F0502020204030203" pitchFamily="34" charset="0"/>
              </a:rPr>
              <a:t> </a:t>
            </a:r>
            <a:r>
              <a:rPr lang="en-US" dirty="0">
                <a:ea typeface="Lato" panose="020F0502020204030203" pitchFamily="34" charset="0"/>
                <a:cs typeface="Lato" panose="020F0502020204030203" pitchFamily="34" charset="0"/>
              </a:rPr>
              <a:t>We are open Monday through Friday, 8:30 a.m. through 5 p.m. and closed for university recognized holidays.</a:t>
            </a:r>
          </a:p>
        </p:txBody>
      </p:sp>
      <p:sp>
        <p:nvSpPr>
          <p:cNvPr id="52" name="Rectangle 51">
            <a:extLst>
              <a:ext uri="{FF2B5EF4-FFF2-40B4-BE49-F238E27FC236}">
                <a16:creationId xmlns:a16="http://schemas.microsoft.com/office/drawing/2014/main" id="{676C25DC-CA53-CECD-01CB-6E94248ABC30}"/>
              </a:ext>
            </a:extLst>
          </p:cNvPr>
          <p:cNvSpPr/>
          <p:nvPr/>
        </p:nvSpPr>
        <p:spPr bwMode="auto">
          <a:xfrm>
            <a:off x="25394670" y="5984719"/>
            <a:ext cx="1820086" cy="1200329"/>
          </a:xfrm>
          <a:prstGeom prst="rect">
            <a:avLst/>
          </a:prstGeom>
          <a:solidFill>
            <a:srgbClr val="093F3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400" dirty="0">
                <a:solidFill>
                  <a:schemeClr val="bg1"/>
                </a:solidFill>
                <a:latin typeface="Lato" panose="020F0502020204030203" pitchFamily="34" charset="0"/>
                <a:ea typeface="Lato" panose="020F0502020204030203" pitchFamily="34" charset="0"/>
                <a:cs typeface="Lato" panose="020F0502020204030203" pitchFamily="34" charset="0"/>
              </a:rPr>
              <a:t>WSU primary green</a:t>
            </a:r>
          </a:p>
          <a:p>
            <a:pPr algn="ctr" defTabSz="2508188" fontAlgn="base">
              <a:spcBef>
                <a:spcPct val="0"/>
              </a:spcBef>
              <a:spcAft>
                <a:spcPct val="0"/>
              </a:spcAft>
            </a:pPr>
            <a:r>
              <a:rPr lang="nn-NO" sz="1400" dirty="0">
                <a:solidFill>
                  <a:schemeClr val="bg1"/>
                </a:solidFill>
                <a:latin typeface="Lato" panose="020F0502020204030203" pitchFamily="34" charset="0"/>
                <a:ea typeface="Lato" panose="020F0502020204030203" pitchFamily="34" charset="0"/>
                <a:cs typeface="Lato" panose="020F0502020204030203" pitchFamily="34" charset="0"/>
              </a:rPr>
              <a:t>hex (#0c5449)</a:t>
            </a:r>
            <a:br>
              <a:rPr lang="nn-NO" sz="1400" dirty="0">
                <a:solidFill>
                  <a:schemeClr val="bg1"/>
                </a:solidFill>
                <a:latin typeface="Lato" panose="020F0502020204030203" pitchFamily="34" charset="0"/>
                <a:ea typeface="Lato" panose="020F0502020204030203" pitchFamily="34" charset="0"/>
                <a:cs typeface="Lato" panose="020F0502020204030203" pitchFamily="34" charset="0"/>
              </a:rPr>
            </a:br>
            <a:r>
              <a:rPr lang="nn-NO" sz="1400" dirty="0">
                <a:solidFill>
                  <a:schemeClr val="bg1"/>
                </a:solidFill>
                <a:latin typeface="Lato" panose="020F0502020204030203" pitchFamily="34" charset="0"/>
                <a:ea typeface="Lato" panose="020F0502020204030203" pitchFamily="34" charset="0"/>
                <a:cs typeface="Lato" panose="020F0502020204030203" pitchFamily="34" charset="0"/>
              </a:rPr>
              <a:t>rgb (12, 84, 73)</a:t>
            </a:r>
            <a:endParaRPr lang="en-US" sz="1400" dirty="0">
              <a:solidFill>
                <a:schemeClr val="bg1"/>
              </a:solidFill>
              <a:latin typeface="Lato" panose="020F0502020204030203" pitchFamily="34" charset="0"/>
              <a:ea typeface="Lato" panose="020F0502020204030203" pitchFamily="34" charset="0"/>
              <a:cs typeface="Lato" panose="020F0502020204030203" pitchFamily="34" charset="0"/>
            </a:endParaRPr>
          </a:p>
        </p:txBody>
      </p:sp>
      <p:sp>
        <p:nvSpPr>
          <p:cNvPr id="53" name="Rectangle 52">
            <a:extLst>
              <a:ext uri="{FF2B5EF4-FFF2-40B4-BE49-F238E27FC236}">
                <a16:creationId xmlns:a16="http://schemas.microsoft.com/office/drawing/2014/main" id="{74100841-376F-FEDB-1B81-99FDB9406876}"/>
              </a:ext>
            </a:extLst>
          </p:cNvPr>
          <p:cNvSpPr/>
          <p:nvPr/>
        </p:nvSpPr>
        <p:spPr bwMode="auto">
          <a:xfrm>
            <a:off x="27340879" y="5984719"/>
            <a:ext cx="1820086" cy="1200329"/>
          </a:xfrm>
          <a:prstGeom prst="rect">
            <a:avLst/>
          </a:prstGeom>
          <a:solidFill>
            <a:srgbClr val="FFCC33"/>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WSU primary yellow</a:t>
            </a:r>
          </a:p>
          <a:p>
            <a:pPr algn="ctr" defTabSz="2508188" fontAlgn="base">
              <a:spcBef>
                <a:spcPct val="0"/>
              </a:spcBef>
              <a:spcAft>
                <a:spcPct val="0"/>
              </a:spcAft>
            </a:pP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hex (#ffcc33)</a:t>
            </a:r>
            <a:b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br>
            <a:r>
              <a:rPr lang="en-US" sz="1400" dirty="0" err="1">
                <a:solidFill>
                  <a:srgbClr val="093F39"/>
                </a:solidFill>
                <a:latin typeface="Lato" panose="020F0502020204030203" pitchFamily="34" charset="0"/>
                <a:ea typeface="Lato" panose="020F0502020204030203" pitchFamily="34" charset="0"/>
                <a:cs typeface="Lato" panose="020F0502020204030203" pitchFamily="34" charset="0"/>
              </a:rPr>
              <a:t>rgb</a:t>
            </a: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 (255, 204, 51)</a:t>
            </a:r>
          </a:p>
        </p:txBody>
      </p:sp>
      <p:sp>
        <p:nvSpPr>
          <p:cNvPr id="54" name="Rectangle 53">
            <a:extLst>
              <a:ext uri="{FF2B5EF4-FFF2-40B4-BE49-F238E27FC236}">
                <a16:creationId xmlns:a16="http://schemas.microsoft.com/office/drawing/2014/main" id="{6DA06CC0-C65B-E9BD-A985-1359C36B004F}"/>
              </a:ext>
            </a:extLst>
          </p:cNvPr>
          <p:cNvSpPr/>
          <p:nvPr/>
        </p:nvSpPr>
        <p:spPr bwMode="auto">
          <a:xfrm>
            <a:off x="29287088" y="5984719"/>
            <a:ext cx="1820086" cy="1200329"/>
          </a:xfrm>
          <a:prstGeom prst="rect">
            <a:avLst/>
          </a:prstGeom>
          <a:solidFill>
            <a:srgbClr val="D9D9D9"/>
          </a:solidFill>
          <a:ln w="9525" cap="flat" cmpd="sng" algn="ctr">
            <a:noFill/>
            <a:prstDash val="solid"/>
            <a:round/>
            <a:headEnd type="none" w="med" len="med"/>
            <a:tailEnd type="none" w="med" len="med"/>
          </a:ln>
          <a:effectLst/>
        </p:spPr>
        <p:txBody>
          <a:bodyPr vert="horz" wrap="square" lIns="60960" tIns="30480" rIns="60960" bIns="30480" numCol="1" rtlCol="0" anchor="ctr" anchorCtr="0" compatLnSpc="1">
            <a:prstTxWarp prst="textNoShape">
              <a:avLst/>
            </a:prstTxWarp>
          </a:bodyPr>
          <a:lstStyle/>
          <a:p>
            <a:pPr algn="ctr" defTabSz="2508188" fontAlgn="base">
              <a:spcBef>
                <a:spcPct val="0"/>
              </a:spcBef>
              <a:spcAft>
                <a:spcPct val="0"/>
              </a:spcAft>
            </a:pPr>
            <a:r>
              <a:rPr lang="en-US" sz="1400" dirty="0">
                <a:solidFill>
                  <a:srgbClr val="093F39"/>
                </a:solidFill>
                <a:latin typeface="Lato" panose="020F0502020204030203" pitchFamily="34" charset="0"/>
                <a:ea typeface="Lato" panose="020F0502020204030203" pitchFamily="34" charset="0"/>
                <a:cs typeface="Lato" panose="020F0502020204030203" pitchFamily="34" charset="0"/>
              </a:rPr>
              <a:t>Grey accent</a:t>
            </a:r>
          </a:p>
          <a:p>
            <a:pPr algn="ctr" defTabSz="2508188" fontAlgn="base">
              <a:spcBef>
                <a:spcPct val="0"/>
              </a:spcBef>
              <a:spcAft>
                <a:spcPct val="0"/>
              </a:spcAft>
            </a:pPr>
            <a:r>
              <a:rPr lang="nn-NO" sz="1400" dirty="0">
                <a:solidFill>
                  <a:srgbClr val="093F39"/>
                </a:solidFill>
                <a:latin typeface="Lato" panose="020F0502020204030203" pitchFamily="34" charset="0"/>
                <a:ea typeface="Lato" panose="020F0502020204030203" pitchFamily="34" charset="0"/>
                <a:cs typeface="Lato" panose="020F0502020204030203" pitchFamily="34" charset="0"/>
              </a:rPr>
              <a:t>hex (#d9d9d9)</a:t>
            </a:r>
            <a:br>
              <a:rPr lang="nn-NO" sz="1400" dirty="0">
                <a:solidFill>
                  <a:srgbClr val="093F39"/>
                </a:solidFill>
                <a:latin typeface="Lato" panose="020F0502020204030203" pitchFamily="34" charset="0"/>
                <a:ea typeface="Lato" panose="020F0502020204030203" pitchFamily="34" charset="0"/>
                <a:cs typeface="Lato" panose="020F0502020204030203" pitchFamily="34" charset="0"/>
              </a:rPr>
            </a:br>
            <a:r>
              <a:rPr lang="nn-NO" sz="1400" dirty="0">
                <a:solidFill>
                  <a:srgbClr val="093F39"/>
                </a:solidFill>
                <a:latin typeface="Lato" panose="020F0502020204030203" pitchFamily="34" charset="0"/>
                <a:ea typeface="Lato" panose="020F0502020204030203" pitchFamily="34" charset="0"/>
                <a:cs typeface="Lato" panose="020F0502020204030203" pitchFamily="34" charset="0"/>
              </a:rPr>
              <a:t>rgb (217, 217, 217)</a:t>
            </a:r>
            <a:endParaRPr lang="en-US" sz="1400" dirty="0">
              <a:solidFill>
                <a:srgbClr val="093F39"/>
              </a:solidFill>
              <a:latin typeface="Lato" panose="020F0502020204030203" pitchFamily="34" charset="0"/>
              <a:ea typeface="Lato" panose="020F0502020204030203" pitchFamily="34" charset="0"/>
              <a:cs typeface="Lato" panose="020F0502020204030203" pitchFamily="34" charset="0"/>
            </a:endParaRPr>
          </a:p>
        </p:txBody>
      </p:sp>
      <p:sp>
        <p:nvSpPr>
          <p:cNvPr id="55" name="TextBox 54">
            <a:extLst>
              <a:ext uri="{FF2B5EF4-FFF2-40B4-BE49-F238E27FC236}">
                <a16:creationId xmlns:a16="http://schemas.microsoft.com/office/drawing/2014/main" id="{4B8DBFCB-565A-B49B-889C-F9A094ED862B}"/>
              </a:ext>
            </a:extLst>
          </p:cNvPr>
          <p:cNvSpPr txBox="1"/>
          <p:nvPr/>
        </p:nvSpPr>
        <p:spPr>
          <a:xfrm>
            <a:off x="25321141" y="4662703"/>
            <a:ext cx="6603825" cy="1200329"/>
          </a:xfrm>
          <a:prstGeom prst="rect">
            <a:avLst/>
          </a:prstGeom>
          <a:noFill/>
        </p:spPr>
        <p:txBody>
          <a:bodyPr wrap="square" rtlCol="0">
            <a:spAutoFit/>
          </a:bodyPr>
          <a:lstStyle/>
          <a:p>
            <a:pPr>
              <a:spcAft>
                <a:spcPts val="800"/>
              </a:spcAft>
            </a:pPr>
            <a:r>
              <a:rPr lang="en-US" b="1" dirty="0">
                <a:ea typeface="Lato" panose="020F0502020204030203" pitchFamily="34" charset="0"/>
                <a:cs typeface="Lato" panose="020F0502020204030203" pitchFamily="34" charset="0"/>
              </a:rPr>
              <a:t>WSU color branding quick guide. </a:t>
            </a:r>
            <a:r>
              <a:rPr lang="en-US" dirty="0">
                <a:ea typeface="Lato" panose="020F0502020204030203" pitchFamily="34" charset="0"/>
                <a:cs typeface="Lato" panose="020F0502020204030203" pitchFamily="34" charset="0"/>
              </a:rPr>
              <a:t>For detailed information about WSU color branding, please visit the FAQ section on our website and </a:t>
            </a:r>
            <a:r>
              <a:rPr lang="en-US" dirty="0">
                <a:ea typeface="Lato" panose="020F0502020204030203" pitchFamily="34" charset="0"/>
                <a:cs typeface="Lato" panose="020F0502020204030203" pitchFamily="34" charset="0"/>
                <a:hlinkClick r:id="rId4"/>
              </a:rPr>
              <a:t>select the WSU color under the WSU branding section</a:t>
            </a:r>
            <a:r>
              <a:rPr lang="en-US" dirty="0">
                <a:ea typeface="Lato" panose="020F0502020204030203" pitchFamily="34" charset="0"/>
                <a:cs typeface="Lato" panose="020F0502020204030203" pitchFamily="34" charset="0"/>
              </a:rPr>
              <a:t>.</a:t>
            </a:r>
          </a:p>
        </p:txBody>
      </p:sp>
      <p:pic>
        <p:nvPicPr>
          <p:cNvPr id="56" name="Picture 55" descr="Logo, company name&#10;&#10;Description automatically generated">
            <a:extLst>
              <a:ext uri="{FF2B5EF4-FFF2-40B4-BE49-F238E27FC236}">
                <a16:creationId xmlns:a16="http://schemas.microsoft.com/office/drawing/2014/main" id="{283ABB91-EF9B-F35B-C056-3A1813596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6638" y="10250859"/>
            <a:ext cx="1905000" cy="1335406"/>
          </a:xfrm>
          <a:prstGeom prst="rect">
            <a:avLst/>
          </a:prstGeom>
        </p:spPr>
      </p:pic>
      <p:pic>
        <p:nvPicPr>
          <p:cNvPr id="57" name="Picture 56" descr="Graphical user interface, text&#10;&#10;Description automatically generated">
            <a:extLst>
              <a:ext uri="{FF2B5EF4-FFF2-40B4-BE49-F238E27FC236}">
                <a16:creationId xmlns:a16="http://schemas.microsoft.com/office/drawing/2014/main" id="{13D13550-6A96-709B-13BF-3581FDE31D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331390" y="10595982"/>
            <a:ext cx="2540000" cy="645160"/>
          </a:xfrm>
          <a:prstGeom prst="rect">
            <a:avLst/>
          </a:prstGeom>
        </p:spPr>
      </p:pic>
      <p:pic>
        <p:nvPicPr>
          <p:cNvPr id="59" name="Picture 58" descr="A large building with a clock tower&#10;&#10;Description automatically generated with medium confidence">
            <a:extLst>
              <a:ext uri="{FF2B5EF4-FFF2-40B4-BE49-F238E27FC236}">
                <a16:creationId xmlns:a16="http://schemas.microsoft.com/office/drawing/2014/main" id="{95EB96FA-843B-015A-88C6-10B607494311}"/>
              </a:ext>
            </a:extLst>
          </p:cNvPr>
          <p:cNvPicPr>
            <a:picLocks noChangeAspect="1"/>
          </p:cNvPicPr>
          <p:nvPr/>
        </p:nvPicPr>
        <p:blipFill rotWithShape="1">
          <a:blip r:embed="rId7">
            <a:extLst>
              <a:ext uri="{28A0092B-C50C-407E-A947-70E740481C1C}">
                <a14:useLocalDpi xmlns:a14="http://schemas.microsoft.com/office/drawing/2010/main" val="0"/>
              </a:ext>
            </a:extLst>
          </a:blip>
          <a:srcRect t="2518" b="3932"/>
          <a:stretch/>
        </p:blipFill>
        <p:spPr>
          <a:xfrm>
            <a:off x="9894779" y="12839620"/>
            <a:ext cx="2792356" cy="1741060"/>
          </a:xfrm>
          <a:prstGeom prst="rect">
            <a:avLst/>
          </a:prstGeom>
        </p:spPr>
      </p:pic>
      <p:sp>
        <p:nvSpPr>
          <p:cNvPr id="60" name="TextBox 59">
            <a:extLst>
              <a:ext uri="{FF2B5EF4-FFF2-40B4-BE49-F238E27FC236}">
                <a16:creationId xmlns:a16="http://schemas.microsoft.com/office/drawing/2014/main" id="{C656660C-5FA6-6135-5B53-E161606715F2}"/>
              </a:ext>
            </a:extLst>
          </p:cNvPr>
          <p:cNvSpPr txBox="1"/>
          <p:nvPr/>
        </p:nvSpPr>
        <p:spPr>
          <a:xfrm>
            <a:off x="9835759" y="14835050"/>
            <a:ext cx="3290886" cy="867930"/>
          </a:xfrm>
          <a:prstGeom prst="rect">
            <a:avLst/>
          </a:prstGeom>
          <a:noFill/>
        </p:spPr>
        <p:txBody>
          <a:bodyPr wrap="square" rtlCol="0">
            <a:spAutoFit/>
          </a:bodyPr>
          <a:lstStyle/>
          <a:p>
            <a:r>
              <a:rPr lang="en-US" sz="1680" dirty="0">
                <a:solidFill>
                  <a:schemeClr val="bg1"/>
                </a:solidFill>
                <a:ea typeface="Lato" panose="020F0502020204030203" pitchFamily="34" charset="0"/>
                <a:cs typeface="Lato" panose="020F0502020204030203" pitchFamily="34" charset="0"/>
              </a:rPr>
              <a:t>Figure 1 - reference figures in your poster. Suggested caption text size is 18 point </a:t>
            </a:r>
          </a:p>
        </p:txBody>
      </p:sp>
      <p:sp>
        <p:nvSpPr>
          <p:cNvPr id="62" name="Rectangle 20">
            <a:extLst>
              <a:ext uri="{FF2B5EF4-FFF2-40B4-BE49-F238E27FC236}">
                <a16:creationId xmlns:a16="http://schemas.microsoft.com/office/drawing/2014/main" id="{DE9468DF-1826-2ABA-B609-B5F85DB5D41F}"/>
              </a:ext>
            </a:extLst>
          </p:cNvPr>
          <p:cNvSpPr>
            <a:spLocks noChangeArrowheads="1"/>
          </p:cNvSpPr>
          <p:nvPr/>
        </p:nvSpPr>
        <p:spPr bwMode="auto">
          <a:xfrm>
            <a:off x="828612" y="3930245"/>
            <a:ext cx="68580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Introduction</a:t>
            </a:r>
          </a:p>
        </p:txBody>
      </p:sp>
      <p:sp>
        <p:nvSpPr>
          <p:cNvPr id="63" name="Rectangle 21">
            <a:extLst>
              <a:ext uri="{FF2B5EF4-FFF2-40B4-BE49-F238E27FC236}">
                <a16:creationId xmlns:a16="http://schemas.microsoft.com/office/drawing/2014/main" id="{6C3C5F5F-9959-4710-E70E-E436E5A51656}"/>
              </a:ext>
            </a:extLst>
          </p:cNvPr>
          <p:cNvSpPr>
            <a:spLocks noChangeArrowheads="1"/>
          </p:cNvSpPr>
          <p:nvPr/>
        </p:nvSpPr>
        <p:spPr bwMode="auto">
          <a:xfrm>
            <a:off x="25255166" y="13204724"/>
            <a:ext cx="68580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References</a:t>
            </a:r>
          </a:p>
        </p:txBody>
      </p:sp>
      <p:sp>
        <p:nvSpPr>
          <p:cNvPr id="66" name="Rectangle 25">
            <a:extLst>
              <a:ext uri="{FF2B5EF4-FFF2-40B4-BE49-F238E27FC236}">
                <a16:creationId xmlns:a16="http://schemas.microsoft.com/office/drawing/2014/main" id="{E816CFBD-9341-7D22-C338-4564BCD156C8}"/>
              </a:ext>
            </a:extLst>
          </p:cNvPr>
          <p:cNvSpPr>
            <a:spLocks noChangeArrowheads="1"/>
          </p:cNvSpPr>
          <p:nvPr/>
        </p:nvSpPr>
        <p:spPr bwMode="auto">
          <a:xfrm>
            <a:off x="25267117" y="3930245"/>
            <a:ext cx="68580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a:solidFill>
                  <a:schemeClr val="bg1"/>
                </a:solidFill>
                <a:latin typeface="Lato" panose="020F0502020204030203" pitchFamily="34" charset="0"/>
                <a:ea typeface="Lato" panose="020F0502020204030203" pitchFamily="34" charset="0"/>
                <a:cs typeface="Lato" panose="020F0502020204030203" pitchFamily="34" charset="0"/>
              </a:rPr>
              <a:t>Conclusion</a:t>
            </a:r>
          </a:p>
        </p:txBody>
      </p:sp>
      <p:pic>
        <p:nvPicPr>
          <p:cNvPr id="67" name="Picture 66" descr="Logo, company name&#10;&#10;Description automatically generated">
            <a:extLst>
              <a:ext uri="{FF2B5EF4-FFF2-40B4-BE49-F238E27FC236}">
                <a16:creationId xmlns:a16="http://schemas.microsoft.com/office/drawing/2014/main" id="{06A5B45F-0583-6D4E-C7FB-354B5974B3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21996" y="452947"/>
            <a:ext cx="3869487" cy="2712511"/>
          </a:xfrm>
          <a:prstGeom prst="rect">
            <a:avLst/>
          </a:prstGeom>
        </p:spPr>
      </p:pic>
      <p:sp>
        <p:nvSpPr>
          <p:cNvPr id="68" name="Rectangle 20">
            <a:extLst>
              <a:ext uri="{FF2B5EF4-FFF2-40B4-BE49-F238E27FC236}">
                <a16:creationId xmlns:a16="http://schemas.microsoft.com/office/drawing/2014/main" id="{3BAAD2E2-4B17-BABB-7162-2639366A3665}"/>
              </a:ext>
            </a:extLst>
          </p:cNvPr>
          <p:cNvSpPr>
            <a:spLocks noChangeArrowheads="1"/>
          </p:cNvSpPr>
          <p:nvPr/>
        </p:nvSpPr>
        <p:spPr bwMode="auto">
          <a:xfrm>
            <a:off x="828612" y="12534820"/>
            <a:ext cx="6858000" cy="609600"/>
          </a:xfrm>
          <a:prstGeom prst="rect">
            <a:avLst/>
          </a:prstGeom>
          <a:solidFill>
            <a:srgbClr val="0C5449"/>
          </a:solidFill>
          <a:ln w="9525">
            <a:noFill/>
            <a:miter lim="800000"/>
            <a:headEnd/>
            <a:tailEnd/>
          </a:ln>
          <a:effectLst/>
        </p:spPr>
        <p:txBody>
          <a:bodyPr wrap="none" lIns="49496" tIns="24748" rIns="49496" bIns="24748" anchor="ctr"/>
          <a:lstStyle/>
          <a:p>
            <a:pPr algn="ctr" defTabSz="1612263"/>
            <a:r>
              <a:rPr lang="en-US" sz="2400" b="1" dirty="0">
                <a:solidFill>
                  <a:schemeClr val="bg1"/>
                </a:solidFill>
                <a:latin typeface="Lato" panose="020F0502020204030203" pitchFamily="34" charset="0"/>
                <a:ea typeface="Lato" panose="020F0502020204030203" pitchFamily="34" charset="0"/>
                <a:cs typeface="Lato" panose="020F0502020204030203" pitchFamily="34" charset="0"/>
              </a:rPr>
              <a:t>Methods</a:t>
            </a:r>
          </a:p>
        </p:txBody>
      </p:sp>
      <p:sp>
        <p:nvSpPr>
          <p:cNvPr id="69" name="TextBox 68">
            <a:extLst>
              <a:ext uri="{FF2B5EF4-FFF2-40B4-BE49-F238E27FC236}">
                <a16:creationId xmlns:a16="http://schemas.microsoft.com/office/drawing/2014/main" id="{9D9D39EA-9E18-D8DE-2FE9-F1D506D3C16B}"/>
              </a:ext>
            </a:extLst>
          </p:cNvPr>
          <p:cNvSpPr txBox="1"/>
          <p:nvPr/>
        </p:nvSpPr>
        <p:spPr>
          <a:xfrm>
            <a:off x="828611" y="4662702"/>
            <a:ext cx="6857999" cy="6832640"/>
          </a:xfrm>
          <a:prstGeom prst="rect">
            <a:avLst/>
          </a:prstGeom>
          <a:noFill/>
        </p:spPr>
        <p:txBody>
          <a:bodyPr wrap="square" rtlCol="0">
            <a:spAutoFit/>
          </a:bodyPr>
          <a:lstStyle/>
          <a:p>
            <a:pPr>
              <a:spcAft>
                <a:spcPts val="800"/>
              </a:spcAft>
            </a:pPr>
            <a:r>
              <a:rPr lang="en-US" dirty="0">
                <a:ea typeface="Lato" panose="020F0502020204030203" pitchFamily="34" charset="0"/>
                <a:cs typeface="Lato" panose="020F0502020204030203" pitchFamily="34" charset="0"/>
              </a:rPr>
              <a:t>Any posters that are meant to be read at a minimum distance; the following sizes are suggested:</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Title: 88 pt bolded</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Authors and affiliations: 54 - 60 </a:t>
            </a:r>
            <a:r>
              <a:rPr lang="en-US" dirty="0" err="1">
                <a:ea typeface="Lato" panose="020F0502020204030203" pitchFamily="34" charset="0"/>
                <a:cs typeface="Lato" panose="020F0502020204030203" pitchFamily="34" charset="0"/>
              </a:rPr>
              <a:t>pt</a:t>
            </a:r>
            <a:endParaRPr lang="en-US" dirty="0">
              <a:ea typeface="Lato" panose="020F0502020204030203" pitchFamily="34" charset="0"/>
              <a:cs typeface="Lato" panose="020F0502020204030203" pitchFamily="34" charset="0"/>
            </a:endParaRP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Headings: 48 pt</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Body text: 24 - 32 </a:t>
            </a:r>
            <a:r>
              <a:rPr lang="en-US" dirty="0" err="1">
                <a:ea typeface="Lato" panose="020F0502020204030203" pitchFamily="34" charset="0"/>
                <a:cs typeface="Lato" panose="020F0502020204030203" pitchFamily="34" charset="0"/>
              </a:rPr>
              <a:t>pt</a:t>
            </a:r>
            <a:endParaRPr lang="en-US" dirty="0">
              <a:ea typeface="Lato" panose="020F0502020204030203" pitchFamily="34" charset="0"/>
              <a:cs typeface="Lato" panose="020F0502020204030203" pitchFamily="34" charset="0"/>
            </a:endParaRP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Captions: 18 </a:t>
            </a:r>
            <a:r>
              <a:rPr lang="en-US" dirty="0" err="1">
                <a:ea typeface="Lato" panose="020F0502020204030203" pitchFamily="34" charset="0"/>
                <a:cs typeface="Lato" panose="020F0502020204030203" pitchFamily="34" charset="0"/>
              </a:rPr>
              <a:t>pt</a:t>
            </a:r>
            <a:endParaRPr lang="en-US" dirty="0">
              <a:ea typeface="Lato" panose="020F0502020204030203" pitchFamily="34" charset="0"/>
              <a:cs typeface="Lato" panose="020F0502020204030203" pitchFamily="34" charset="0"/>
            </a:endParaRPr>
          </a:p>
          <a:p>
            <a:pPr marL="152396">
              <a:spcAft>
                <a:spcPts val="800"/>
              </a:spcAft>
            </a:pPr>
            <a:r>
              <a:rPr lang="en-US" dirty="0">
                <a:ea typeface="Lato" panose="020F0502020204030203" pitchFamily="34" charset="0"/>
                <a:cs typeface="Lato" panose="020F0502020204030203" pitchFamily="34" charset="0"/>
              </a:rPr>
              <a:t>Text and figures should be readable from around 5-7 feet away</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Use a sans serif typeface (e.g., </a:t>
            </a:r>
            <a:r>
              <a:rPr lang="en-US" dirty="0" err="1">
                <a:ea typeface="Lato" panose="020F0502020204030203" pitchFamily="34" charset="0"/>
                <a:cs typeface="Lato" panose="020F0502020204030203" pitchFamily="34" charset="0"/>
              </a:rPr>
              <a:t>Lato</a:t>
            </a:r>
            <a:r>
              <a:rPr lang="en-US" dirty="0">
                <a:ea typeface="Lato" panose="020F0502020204030203" pitchFamily="34" charset="0"/>
                <a:cs typeface="Lato" panose="020F0502020204030203" pitchFamily="34" charset="0"/>
              </a:rPr>
              <a:t>, Arial, Open Sans, Helvetica, etc.). Our poster templates use the sans serif font </a:t>
            </a:r>
            <a:r>
              <a:rPr lang="en-US" dirty="0" err="1">
                <a:ea typeface="Lato" panose="020F0502020204030203" pitchFamily="34" charset="0"/>
                <a:cs typeface="Lato" panose="020F0502020204030203" pitchFamily="34" charset="0"/>
              </a:rPr>
              <a:t>Lato</a:t>
            </a:r>
            <a:r>
              <a:rPr lang="en-US" dirty="0">
                <a:ea typeface="Lato" panose="020F0502020204030203" pitchFamily="34" charset="0"/>
                <a:cs typeface="Lato" panose="020F0502020204030203" pitchFamily="34" charset="0"/>
              </a:rPr>
              <a:t>, which can be downloaded from </a:t>
            </a:r>
            <a:r>
              <a:rPr lang="en-US" dirty="0">
                <a:ea typeface="Lato" panose="020F0502020204030203" pitchFamily="34" charset="0"/>
                <a:cs typeface="Lato" panose="020F0502020204030203" pitchFamily="34" charset="0"/>
                <a:hlinkClick r:id="rId4"/>
              </a:rPr>
              <a:t>the link provided on our FAQ page </a:t>
            </a:r>
            <a:r>
              <a:rPr lang="en-US" dirty="0">
                <a:ea typeface="Lato" panose="020F0502020204030203" pitchFamily="34" charset="0"/>
                <a:cs typeface="Lato" panose="020F0502020204030203" pitchFamily="34" charset="0"/>
              </a:rPr>
              <a:t>or from Google: </a:t>
            </a:r>
            <a:r>
              <a:rPr lang="en-US" dirty="0">
                <a:ea typeface="Lato" panose="020F0502020204030203" pitchFamily="34" charset="0"/>
                <a:cs typeface="Lato" panose="020F0502020204030203" pitchFamily="34" charset="0"/>
                <a:hlinkClick r:id="rId8"/>
              </a:rPr>
              <a:t>https://fonts.google.com/specimen/Lato</a:t>
            </a:r>
            <a:endParaRPr lang="en-US" dirty="0">
              <a:ea typeface="Lato" panose="020F0502020204030203" pitchFamily="34" charset="0"/>
              <a:cs typeface="Lato" panose="020F0502020204030203" pitchFamily="34" charset="0"/>
            </a:endParaRP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This poster uses </a:t>
            </a:r>
            <a:r>
              <a:rPr lang="en-US" dirty="0" err="1">
                <a:ea typeface="Lato" panose="020F0502020204030203" pitchFamily="34" charset="0"/>
                <a:cs typeface="Lato" panose="020F0502020204030203" pitchFamily="34" charset="0"/>
              </a:rPr>
              <a:t>Lato</a:t>
            </a:r>
            <a:r>
              <a:rPr lang="en-US" dirty="0">
                <a:ea typeface="Lato" panose="020F0502020204030203" pitchFamily="34" charset="0"/>
                <a:cs typeface="Lato" panose="020F0502020204030203" pitchFamily="34" charset="0"/>
              </a:rPr>
              <a:t> font and the theme has been mapped to that font. If you copy/paste text from documents, please ensure fonts are correct. Mismatched fonts in posters are a distraction and aesthetically degrades the quality of your presentation.</a:t>
            </a:r>
          </a:p>
          <a:p>
            <a:pPr marL="384166" indent="-231770">
              <a:spcAft>
                <a:spcPts val="800"/>
              </a:spcAft>
              <a:buFont typeface="Arial" panose="020B0604020202020204" pitchFamily="34" charset="0"/>
              <a:buChar char="•"/>
            </a:pPr>
            <a:r>
              <a:rPr lang="en-US" dirty="0">
                <a:ea typeface="Lato" panose="020F0502020204030203" pitchFamily="34" charset="0"/>
                <a:cs typeface="Lato" panose="020F0502020204030203" pitchFamily="34" charset="0"/>
              </a:rPr>
              <a:t>For more information about creating accessible design with color and type, please reference </a:t>
            </a:r>
            <a:r>
              <a:rPr lang="en-US" dirty="0">
                <a:ea typeface="Lato" panose="020F0502020204030203" pitchFamily="34" charset="0"/>
                <a:cs typeface="Lato" panose="020F0502020204030203" pitchFamily="34" charset="0"/>
                <a:hlinkClick r:id="rId9"/>
              </a:rPr>
              <a:t>https://medcom.med.wayne.edu/creating-accessible-design</a:t>
            </a:r>
            <a:endParaRPr lang="en-US" dirty="0">
              <a:ea typeface="Lato" panose="020F0502020204030203" pitchFamily="34" charset="0"/>
              <a:cs typeface="Lato" panose="020F0502020204030203" pitchFamily="34" charset="0"/>
            </a:endParaRPr>
          </a:p>
        </p:txBody>
      </p:sp>
      <p:sp>
        <p:nvSpPr>
          <p:cNvPr id="70" name="TextBox 69">
            <a:extLst>
              <a:ext uri="{FF2B5EF4-FFF2-40B4-BE49-F238E27FC236}">
                <a16:creationId xmlns:a16="http://schemas.microsoft.com/office/drawing/2014/main" id="{EFE20E63-58DA-462D-4C6B-09963D183CEB}"/>
              </a:ext>
            </a:extLst>
          </p:cNvPr>
          <p:cNvSpPr txBox="1"/>
          <p:nvPr/>
        </p:nvSpPr>
        <p:spPr>
          <a:xfrm>
            <a:off x="9835759" y="10337109"/>
            <a:ext cx="4127078" cy="1323439"/>
          </a:xfrm>
          <a:prstGeom prst="rect">
            <a:avLst/>
          </a:prstGeom>
          <a:noFill/>
        </p:spPr>
        <p:txBody>
          <a:bodyPr wrap="square" rtlCol="0">
            <a:spAutoFit/>
          </a:bodyPr>
          <a:lstStyle/>
          <a:p>
            <a:pPr>
              <a:spcAft>
                <a:spcPts val="800"/>
              </a:spcAft>
            </a:pPr>
            <a:r>
              <a:rPr lang="en-US" sz="1600" b="1" dirty="0">
                <a:solidFill>
                  <a:schemeClr val="bg1"/>
                </a:solidFill>
                <a:ea typeface="Lato" panose="020F0502020204030203" pitchFamily="34" charset="0"/>
                <a:cs typeface="Lato" panose="020F0502020204030203" pitchFamily="34" charset="0"/>
              </a:rPr>
              <a:t>High resolution WSU logos. </a:t>
            </a:r>
            <a:r>
              <a:rPr lang="en-US" sz="1600" dirty="0">
                <a:solidFill>
                  <a:schemeClr val="bg1"/>
                </a:solidFill>
                <a:ea typeface="Lato" panose="020F0502020204030203" pitchFamily="34" charset="0"/>
                <a:cs typeface="Lato" panose="020F0502020204030203" pitchFamily="34" charset="0"/>
              </a:rPr>
              <a:t>Proportionally scaled down. If you need to enlarge, please LOCK ASPECT RATIO in the shape format tab! Do not stretch or scale without aspect ratio selected or scale above 100%.</a:t>
            </a:r>
          </a:p>
        </p:txBody>
      </p:sp>
      <p:cxnSp>
        <p:nvCxnSpPr>
          <p:cNvPr id="72" name="Straight Connector 71">
            <a:extLst>
              <a:ext uri="{FF2B5EF4-FFF2-40B4-BE49-F238E27FC236}">
                <a16:creationId xmlns:a16="http://schemas.microsoft.com/office/drawing/2014/main" id="{E3A35AD8-FD6B-0FC3-6AA1-7885196FFE82}"/>
              </a:ext>
            </a:extLst>
          </p:cNvPr>
          <p:cNvCxnSpPr>
            <a:cxnSpLocks/>
          </p:cNvCxnSpPr>
          <p:nvPr/>
        </p:nvCxnSpPr>
        <p:spPr>
          <a:xfrm>
            <a:off x="13287650" y="6687671"/>
            <a:ext cx="7317202" cy="0"/>
          </a:xfrm>
          <a:prstGeom prst="line">
            <a:avLst/>
          </a:prstGeom>
          <a:ln w="25400">
            <a:solidFill>
              <a:srgbClr val="FFCC33"/>
            </a:solidFill>
          </a:ln>
        </p:spPr>
        <p:style>
          <a:lnRef idx="1">
            <a:schemeClr val="accent1"/>
          </a:lnRef>
          <a:fillRef idx="0">
            <a:schemeClr val="accent1"/>
          </a:fillRef>
          <a:effectRef idx="0">
            <a:schemeClr val="accent1"/>
          </a:effectRef>
          <a:fontRef idx="minor">
            <a:schemeClr val="tx1"/>
          </a:fontRef>
        </p:style>
      </p:cxnSp>
      <p:pic>
        <p:nvPicPr>
          <p:cNvPr id="3" name="Picture 2" descr="Qr code&#10;&#10;Description automatically generated">
            <a:extLst>
              <a:ext uri="{FF2B5EF4-FFF2-40B4-BE49-F238E27FC236}">
                <a16:creationId xmlns:a16="http://schemas.microsoft.com/office/drawing/2014/main" id="{A65B8CDA-CEF4-C488-3D52-5CE32220FE4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1926471" y="13204724"/>
            <a:ext cx="1857756" cy="1857756"/>
          </a:xfrm>
          <a:prstGeom prst="rect">
            <a:avLst/>
          </a:prstGeom>
        </p:spPr>
      </p:pic>
    </p:spTree>
    <p:extLst>
      <p:ext uri="{BB962C8B-B14F-4D97-AF65-F5344CB8AC3E}">
        <p14:creationId xmlns:p14="http://schemas.microsoft.com/office/powerpoint/2010/main" val="1748887271"/>
      </p:ext>
    </p:extLst>
  </p:cSld>
  <p:clrMapOvr>
    <a:masterClrMapping/>
  </p:clrMapOvr>
</p:sld>
</file>

<file path=ppt/theme/theme1.xml><?xml version="1.0" encoding="utf-8"?>
<a:theme xmlns:a="http://schemas.openxmlformats.org/drawingml/2006/main" name="Office Theme">
  <a:themeElements>
    <a:clrScheme name="WSU">
      <a:dk1>
        <a:sysClr val="windowText" lastClr="000000"/>
      </a:dk1>
      <a:lt1>
        <a:sysClr val="window" lastClr="FFFFFF"/>
      </a:lt1>
      <a:dk2>
        <a:srgbClr val="0C5449"/>
      </a:dk2>
      <a:lt2>
        <a:srgbClr val="E7E6E6"/>
      </a:lt2>
      <a:accent1>
        <a:srgbClr val="0C5449"/>
      </a:accent1>
      <a:accent2>
        <a:srgbClr val="179769"/>
      </a:accent2>
      <a:accent3>
        <a:srgbClr val="DBDBDB"/>
      </a:accent3>
      <a:accent4>
        <a:srgbClr val="FFCC33"/>
      </a:accent4>
      <a:accent5>
        <a:srgbClr val="3D7A67"/>
      </a:accent5>
      <a:accent6>
        <a:srgbClr val="43B087"/>
      </a:accent6>
      <a:hlink>
        <a:srgbClr val="0C5449"/>
      </a:hlink>
      <a:folHlink>
        <a:srgbClr val="0C5449"/>
      </a:folHlink>
    </a:clrScheme>
    <a:fontScheme name="WSU Lato">
      <a:majorFont>
        <a:latin typeface="Lato Black"/>
        <a:ea typeface=""/>
        <a:cs typeface=""/>
      </a:majorFont>
      <a:minorFont>
        <a:latin typeface="Lato Medium"/>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287</TotalTime>
  <Words>690</Words>
  <Application>Microsoft Office PowerPoint</Application>
  <PresentationFormat>Custom</PresentationFormat>
  <Paragraphs>48</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Lato</vt:lpstr>
      <vt:lpstr>Lato Black</vt:lpstr>
      <vt:lpstr>Lato Medium</vt:lpstr>
      <vt:lpstr>Office Theme</vt:lpstr>
      <vt:lpstr>PowerPoint Presentation</vt:lpstr>
    </vt:vector>
  </TitlesOfParts>
  <Manager/>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6x3 PowerPoint poster template</dc:title>
  <dc:subject>WSU SOM 6x3 PowerPoint poster template</dc:subject>
  <dc:creator>Medical Communications</dc:creator>
  <cp:keywords>WSU SOM 6x3 PowerPoint poster template</cp:keywords>
  <dc:description/>
  <cp:lastModifiedBy>Matt Garin</cp:lastModifiedBy>
  <cp:revision>28</cp:revision>
  <dcterms:created xsi:type="dcterms:W3CDTF">2023-01-19T01:09:33Z</dcterms:created>
  <dcterms:modified xsi:type="dcterms:W3CDTF">2023-12-16T02:06:49Z</dcterms:modified>
  <cp:category>poster template</cp:category>
</cp:coreProperties>
</file>