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sldIdLst>
    <p:sldId id="256" r:id="rId2"/>
  </p:sldIdLst>
  <p:sldSz cx="438912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9"/>
    <a:srgbClr val="23594B"/>
    <a:srgbClr val="4C7A6D"/>
    <a:srgbClr val="FFF8E0"/>
    <a:srgbClr val="ACC9C0"/>
    <a:srgbClr val="093F39"/>
    <a:srgbClr val="0C5449"/>
    <a:srgbClr val="D8AD2D"/>
    <a:srgbClr val="FFCC33"/>
    <a:srgbClr val="FFE5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0" autoAdjust="0"/>
    <p:restoredTop sz="94660"/>
  </p:normalViewPr>
  <p:slideViewPr>
    <p:cSldViewPr snapToGrid="0">
      <p:cViewPr varScale="1">
        <p:scale>
          <a:sx n="14" d="100"/>
          <a:sy n="14" d="100"/>
        </p:scale>
        <p:origin x="254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C04-421E-946A-842FD15B2A8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C04-421E-946A-842FD15B2A8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C04-421E-946A-842FD15B2A8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C04-421E-946A-842FD15B2A8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C04-421E-946A-842FD15B2A81}"/>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x3'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4395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2336810"/>
            <a:ext cx="3785616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11684000"/>
            <a:ext cx="3785616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40680650"/>
            <a:ext cx="9875520" cy="2336800"/>
          </a:xfrm>
          <a:prstGeom prst="rect">
            <a:avLst/>
          </a:prstGeom>
        </p:spPr>
        <p:txBody>
          <a:bodyPr vert="horz" lIns="91440" tIns="45720" rIns="91440" bIns="45720" rtlCol="0" anchor="ctr"/>
          <a:lstStyle>
            <a:lvl1pPr algn="l">
              <a:defRPr sz="5760">
                <a:solidFill>
                  <a:schemeClr val="tx1">
                    <a:tint val="75000"/>
                  </a:schemeClr>
                </a:solidFill>
              </a:defRPr>
            </a:lvl1pPr>
          </a:lstStyle>
          <a:p>
            <a:fld id="{C764DE79-268F-4C1A-8933-263129D2AF90}" type="datetimeFigureOut">
              <a:rPr lang="en-US" smtClean="0"/>
              <a:t>12/15/2023</a:t>
            </a:fld>
            <a:endParaRPr lang="en-US" dirty="0"/>
          </a:p>
        </p:txBody>
      </p:sp>
      <p:sp>
        <p:nvSpPr>
          <p:cNvPr id="5" name="Footer Placeholder 4"/>
          <p:cNvSpPr>
            <a:spLocks noGrp="1"/>
          </p:cNvSpPr>
          <p:nvPr>
            <p:ph type="ftr" sz="quarter" idx="3"/>
          </p:nvPr>
        </p:nvSpPr>
        <p:spPr>
          <a:xfrm>
            <a:off x="14538960" y="40680650"/>
            <a:ext cx="14813280" cy="23368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40680650"/>
            <a:ext cx="9875520" cy="2336800"/>
          </a:xfrm>
          <a:prstGeom prst="rect">
            <a:avLst/>
          </a:prstGeom>
        </p:spPr>
        <p:txBody>
          <a:bodyPr vert="horz" lIns="91440" tIns="45720" rIns="91440" bIns="45720" rtlCol="0" anchor="ctr"/>
          <a:lstStyle>
            <a:lvl1pPr algn="r">
              <a:defRPr sz="5760">
                <a:solidFill>
                  <a:schemeClr val="tx1">
                    <a:tint val="75000"/>
                  </a:schemeClr>
                </a:solidFill>
              </a:defRPr>
            </a:lvl1pPr>
          </a:lstStyle>
          <a:p>
            <a:fld id="{48F63A3B-78C7-47BE-AE5E-E10140E04643}" type="slidenum">
              <a:rPr lang="en-US" smtClean="0"/>
              <a:t>‹#›</a:t>
            </a:fld>
            <a:endParaRPr lang="en-US" dirty="0"/>
          </a:p>
        </p:txBody>
      </p:sp>
      <p:sp>
        <p:nvSpPr>
          <p:cNvPr id="7" name="Rectangle 14">
            <a:extLst>
              <a:ext uri="{FF2B5EF4-FFF2-40B4-BE49-F238E27FC236}">
                <a16:creationId xmlns:a16="http://schemas.microsoft.com/office/drawing/2014/main" id="{2D326B65-5932-4A8B-6623-E2AF0077AE2D}"/>
              </a:ext>
            </a:extLst>
          </p:cNvPr>
          <p:cNvSpPr>
            <a:spLocks noChangeArrowheads="1"/>
          </p:cNvSpPr>
          <p:nvPr userDrawn="1"/>
        </p:nvSpPr>
        <p:spPr bwMode="auto">
          <a:xfrm>
            <a:off x="320850" y="11130456"/>
            <a:ext cx="14173200" cy="32258716"/>
          </a:xfrm>
          <a:prstGeom prst="rect">
            <a:avLst/>
          </a:prstGeom>
          <a:gradFill flip="none" rotWithShape="1">
            <a:gsLst>
              <a:gs pos="49000">
                <a:schemeClr val="bg1"/>
              </a:gs>
              <a:gs pos="100000">
                <a:srgbClr val="FFF8E0"/>
              </a:gs>
            </a:gsLst>
            <a:lin ang="5400000" scaled="1"/>
            <a:tileRect/>
          </a:gradFill>
          <a:ln w="9525">
            <a:noFill/>
            <a:miter lim="800000"/>
            <a:headEnd/>
            <a:tailEnd/>
          </a:ln>
        </p:spPr>
        <p:txBody>
          <a:bodyPr wrap="none" lIns="87064" tIns="43533" rIns="87064" bIns="43533"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2267"/>
          </a:p>
        </p:txBody>
      </p:sp>
      <p:sp>
        <p:nvSpPr>
          <p:cNvPr id="8" name="Rectangle 14">
            <a:extLst>
              <a:ext uri="{FF2B5EF4-FFF2-40B4-BE49-F238E27FC236}">
                <a16:creationId xmlns:a16="http://schemas.microsoft.com/office/drawing/2014/main" id="{45D9F1A8-FA1A-9FDC-9352-B46BE75A073F}"/>
              </a:ext>
            </a:extLst>
          </p:cNvPr>
          <p:cNvSpPr>
            <a:spLocks noChangeArrowheads="1"/>
          </p:cNvSpPr>
          <p:nvPr userDrawn="1"/>
        </p:nvSpPr>
        <p:spPr bwMode="auto">
          <a:xfrm>
            <a:off x="14859000" y="11130456"/>
            <a:ext cx="14173200" cy="32258716"/>
          </a:xfrm>
          <a:prstGeom prst="rect">
            <a:avLst/>
          </a:prstGeom>
          <a:gradFill flip="none" rotWithShape="1">
            <a:gsLst>
              <a:gs pos="49000">
                <a:schemeClr val="bg1"/>
              </a:gs>
              <a:gs pos="100000">
                <a:srgbClr val="FFF8E0"/>
              </a:gs>
            </a:gsLst>
            <a:lin ang="5400000" scaled="1"/>
            <a:tileRect/>
          </a:gradFill>
          <a:ln w="9525">
            <a:noFill/>
            <a:miter lim="800000"/>
            <a:headEnd/>
            <a:tailEnd/>
          </a:ln>
        </p:spPr>
        <p:txBody>
          <a:bodyPr wrap="none" lIns="87064" tIns="43533" rIns="87064" bIns="43533"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2267"/>
          </a:p>
        </p:txBody>
      </p:sp>
      <p:sp>
        <p:nvSpPr>
          <p:cNvPr id="9" name="Rectangle 14">
            <a:extLst>
              <a:ext uri="{FF2B5EF4-FFF2-40B4-BE49-F238E27FC236}">
                <a16:creationId xmlns:a16="http://schemas.microsoft.com/office/drawing/2014/main" id="{71745C5E-CE9B-4549-8DB6-4BD70A34A04C}"/>
              </a:ext>
            </a:extLst>
          </p:cNvPr>
          <p:cNvSpPr>
            <a:spLocks noChangeArrowheads="1"/>
          </p:cNvSpPr>
          <p:nvPr userDrawn="1"/>
        </p:nvSpPr>
        <p:spPr bwMode="auto">
          <a:xfrm>
            <a:off x="29397150" y="11130456"/>
            <a:ext cx="14173200" cy="32258716"/>
          </a:xfrm>
          <a:prstGeom prst="rect">
            <a:avLst/>
          </a:prstGeom>
          <a:gradFill flip="none" rotWithShape="1">
            <a:gsLst>
              <a:gs pos="49000">
                <a:schemeClr val="bg1"/>
              </a:gs>
              <a:gs pos="100000">
                <a:srgbClr val="FFF8E0"/>
              </a:gs>
            </a:gsLst>
            <a:lin ang="5400000" scaled="1"/>
            <a:tileRect/>
          </a:gradFill>
          <a:ln w="9525">
            <a:noFill/>
            <a:miter lim="800000"/>
            <a:headEnd/>
            <a:tailEnd/>
          </a:ln>
        </p:spPr>
        <p:txBody>
          <a:bodyPr wrap="none" lIns="87064" tIns="43533" rIns="87064" bIns="43533"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2267"/>
          </a:p>
        </p:txBody>
      </p:sp>
      <p:sp>
        <p:nvSpPr>
          <p:cNvPr id="10" name="Rectangle 9">
            <a:extLst>
              <a:ext uri="{FF2B5EF4-FFF2-40B4-BE49-F238E27FC236}">
                <a16:creationId xmlns:a16="http://schemas.microsoft.com/office/drawing/2014/main" id="{727F0E3A-AC20-335B-68ED-96E574E50230}"/>
              </a:ext>
            </a:extLst>
          </p:cNvPr>
          <p:cNvSpPr/>
          <p:nvPr userDrawn="1"/>
        </p:nvSpPr>
        <p:spPr>
          <a:xfrm>
            <a:off x="316059" y="424424"/>
            <a:ext cx="43251121" cy="9760100"/>
          </a:xfrm>
          <a:prstGeom prst="rect">
            <a:avLst/>
          </a:prstGeom>
          <a:gradFill>
            <a:gsLst>
              <a:gs pos="0">
                <a:srgbClr val="0C5449"/>
              </a:gs>
              <a:gs pos="100000">
                <a:srgbClr val="093F39"/>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p>
        </p:txBody>
      </p:sp>
      <p:sp>
        <p:nvSpPr>
          <p:cNvPr id="11" name="Rectangle 14">
            <a:extLst>
              <a:ext uri="{FF2B5EF4-FFF2-40B4-BE49-F238E27FC236}">
                <a16:creationId xmlns:a16="http://schemas.microsoft.com/office/drawing/2014/main" id="{016E3C08-E776-1A12-C10F-1E325203BE6E}"/>
              </a:ext>
            </a:extLst>
          </p:cNvPr>
          <p:cNvSpPr>
            <a:spLocks noChangeArrowheads="1"/>
          </p:cNvSpPr>
          <p:nvPr userDrawn="1"/>
        </p:nvSpPr>
        <p:spPr bwMode="auto">
          <a:xfrm>
            <a:off x="320850" y="43255598"/>
            <a:ext cx="14173200" cy="182880"/>
          </a:xfrm>
          <a:prstGeom prst="rect">
            <a:avLst/>
          </a:prstGeom>
          <a:solidFill>
            <a:srgbClr val="D8AD2D"/>
          </a:solidFill>
          <a:ln w="9525">
            <a:noFill/>
            <a:miter lim="800000"/>
            <a:headEnd/>
            <a:tailEnd/>
          </a:ln>
        </p:spPr>
        <p:txBody>
          <a:bodyPr wrap="none" lIns="87064" tIns="43533" rIns="87064" bIns="43533"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2267"/>
          </a:p>
        </p:txBody>
      </p:sp>
      <p:sp>
        <p:nvSpPr>
          <p:cNvPr id="12" name="Rectangle 14">
            <a:extLst>
              <a:ext uri="{FF2B5EF4-FFF2-40B4-BE49-F238E27FC236}">
                <a16:creationId xmlns:a16="http://schemas.microsoft.com/office/drawing/2014/main" id="{8D6F2CE1-F524-03D7-F838-614AD0826A12}"/>
              </a:ext>
            </a:extLst>
          </p:cNvPr>
          <p:cNvSpPr>
            <a:spLocks noChangeArrowheads="1"/>
          </p:cNvSpPr>
          <p:nvPr userDrawn="1"/>
        </p:nvSpPr>
        <p:spPr bwMode="auto">
          <a:xfrm>
            <a:off x="14859000" y="43255598"/>
            <a:ext cx="14173200" cy="182880"/>
          </a:xfrm>
          <a:prstGeom prst="rect">
            <a:avLst/>
          </a:prstGeom>
          <a:solidFill>
            <a:srgbClr val="D8AD2D"/>
          </a:solidFill>
          <a:ln w="9525">
            <a:noFill/>
            <a:miter lim="800000"/>
            <a:headEnd/>
            <a:tailEnd/>
          </a:ln>
        </p:spPr>
        <p:txBody>
          <a:bodyPr wrap="none" lIns="87064" tIns="43533" rIns="87064" bIns="43533"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2267"/>
          </a:p>
        </p:txBody>
      </p:sp>
      <p:sp>
        <p:nvSpPr>
          <p:cNvPr id="13" name="Rectangle 14">
            <a:extLst>
              <a:ext uri="{FF2B5EF4-FFF2-40B4-BE49-F238E27FC236}">
                <a16:creationId xmlns:a16="http://schemas.microsoft.com/office/drawing/2014/main" id="{3535E857-6AC9-B3C3-B359-A97E708422F0}"/>
              </a:ext>
            </a:extLst>
          </p:cNvPr>
          <p:cNvSpPr>
            <a:spLocks noChangeArrowheads="1"/>
          </p:cNvSpPr>
          <p:nvPr userDrawn="1"/>
        </p:nvSpPr>
        <p:spPr bwMode="auto">
          <a:xfrm>
            <a:off x="29397150" y="43255598"/>
            <a:ext cx="14173200" cy="182880"/>
          </a:xfrm>
          <a:prstGeom prst="rect">
            <a:avLst/>
          </a:prstGeom>
          <a:solidFill>
            <a:srgbClr val="D8AD2D"/>
          </a:solidFill>
          <a:ln w="9525">
            <a:noFill/>
            <a:miter lim="800000"/>
            <a:headEnd/>
            <a:tailEnd/>
          </a:ln>
        </p:spPr>
        <p:txBody>
          <a:bodyPr wrap="none" lIns="87064" tIns="43533" rIns="87064" bIns="43533" anchor="ctr"/>
          <a:lstStyle>
            <a:lvl1pPr>
              <a:defRPr sz="1700">
                <a:solidFill>
                  <a:schemeClr val="tx1"/>
                </a:solidFill>
                <a:latin typeface="Times" charset="0"/>
                <a:ea typeface="MS PGothic" pitchFamily="34" charset="-128"/>
              </a:defRPr>
            </a:lvl1pPr>
            <a:lvl2pPr marL="742950" indent="-285750">
              <a:defRPr sz="1700">
                <a:solidFill>
                  <a:schemeClr val="tx1"/>
                </a:solidFill>
                <a:latin typeface="Times" charset="0"/>
                <a:ea typeface="MS PGothic" pitchFamily="34" charset="-128"/>
              </a:defRPr>
            </a:lvl2pPr>
            <a:lvl3pPr marL="1143000" indent="-228600">
              <a:defRPr sz="1700">
                <a:solidFill>
                  <a:schemeClr val="tx1"/>
                </a:solidFill>
                <a:latin typeface="Times" charset="0"/>
                <a:ea typeface="MS PGothic" pitchFamily="34" charset="-128"/>
              </a:defRPr>
            </a:lvl3pPr>
            <a:lvl4pPr marL="1600200" indent="-228600">
              <a:defRPr sz="1700">
                <a:solidFill>
                  <a:schemeClr val="tx1"/>
                </a:solidFill>
                <a:latin typeface="Times" charset="0"/>
                <a:ea typeface="MS PGothic" pitchFamily="34" charset="-128"/>
              </a:defRPr>
            </a:lvl4pPr>
            <a:lvl5pPr marL="2057400" indent="-228600">
              <a:defRPr sz="1700">
                <a:solidFill>
                  <a:schemeClr val="tx1"/>
                </a:solidFill>
                <a:latin typeface="Times" charset="0"/>
                <a:ea typeface="MS PGothic" pitchFamily="34" charset="-128"/>
              </a:defRPr>
            </a:lvl5pPr>
            <a:lvl6pPr marL="2514600" indent="-228600" eaLnBrk="0" fontAlgn="base" hangingPunct="0">
              <a:spcBef>
                <a:spcPct val="0"/>
              </a:spcBef>
              <a:spcAft>
                <a:spcPct val="0"/>
              </a:spcAft>
              <a:defRPr sz="1700">
                <a:solidFill>
                  <a:schemeClr val="tx1"/>
                </a:solidFill>
                <a:latin typeface="Times" charset="0"/>
                <a:ea typeface="MS PGothic" pitchFamily="34" charset="-128"/>
              </a:defRPr>
            </a:lvl6pPr>
            <a:lvl7pPr marL="2971800" indent="-228600" eaLnBrk="0" fontAlgn="base" hangingPunct="0">
              <a:spcBef>
                <a:spcPct val="0"/>
              </a:spcBef>
              <a:spcAft>
                <a:spcPct val="0"/>
              </a:spcAft>
              <a:defRPr sz="1700">
                <a:solidFill>
                  <a:schemeClr val="tx1"/>
                </a:solidFill>
                <a:latin typeface="Times" charset="0"/>
                <a:ea typeface="MS PGothic" pitchFamily="34" charset="-128"/>
              </a:defRPr>
            </a:lvl7pPr>
            <a:lvl8pPr marL="3429000" indent="-228600" eaLnBrk="0" fontAlgn="base" hangingPunct="0">
              <a:spcBef>
                <a:spcPct val="0"/>
              </a:spcBef>
              <a:spcAft>
                <a:spcPct val="0"/>
              </a:spcAft>
              <a:defRPr sz="1700">
                <a:solidFill>
                  <a:schemeClr val="tx1"/>
                </a:solidFill>
                <a:latin typeface="Times" charset="0"/>
                <a:ea typeface="MS PGothic" pitchFamily="34" charset="-128"/>
              </a:defRPr>
            </a:lvl8pPr>
            <a:lvl9pPr marL="3886200" indent="-228600" eaLnBrk="0" fontAlgn="base" hangingPunct="0">
              <a:spcBef>
                <a:spcPct val="0"/>
              </a:spcBef>
              <a:spcAft>
                <a:spcPct val="0"/>
              </a:spcAft>
              <a:defRPr sz="1700">
                <a:solidFill>
                  <a:schemeClr val="tx1"/>
                </a:solidFill>
                <a:latin typeface="Times" charset="0"/>
                <a:ea typeface="MS PGothic" pitchFamily="34" charset="-128"/>
              </a:defRPr>
            </a:lvl9pPr>
          </a:lstStyle>
          <a:p>
            <a:pPr>
              <a:defRPr/>
            </a:pPr>
            <a:endParaRPr lang="en-US" altLang="en-US" sz="2267"/>
          </a:p>
        </p:txBody>
      </p:sp>
      <p:sp>
        <p:nvSpPr>
          <p:cNvPr id="14" name="Rectangle 13">
            <a:extLst>
              <a:ext uri="{FF2B5EF4-FFF2-40B4-BE49-F238E27FC236}">
                <a16:creationId xmlns:a16="http://schemas.microsoft.com/office/drawing/2014/main" id="{00BC79D9-BFB5-9869-5EEB-B2AE714182D4}"/>
              </a:ext>
            </a:extLst>
          </p:cNvPr>
          <p:cNvSpPr/>
          <p:nvPr userDrawn="1"/>
        </p:nvSpPr>
        <p:spPr>
          <a:xfrm flipV="1">
            <a:off x="316059" y="10174002"/>
            <a:ext cx="43251120" cy="182880"/>
          </a:xfrm>
          <a:prstGeom prst="rect">
            <a:avLst/>
          </a:prstGeom>
          <a:gradFill flip="none" rotWithShape="1">
            <a:gsLst>
              <a:gs pos="0">
                <a:srgbClr val="0C5449"/>
              </a:gs>
              <a:gs pos="100000">
                <a:srgbClr val="093F3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p>
        </p:txBody>
      </p:sp>
      <p:sp>
        <p:nvSpPr>
          <p:cNvPr id="16" name="Rectangle 15">
            <a:extLst>
              <a:ext uri="{FF2B5EF4-FFF2-40B4-BE49-F238E27FC236}">
                <a16:creationId xmlns:a16="http://schemas.microsoft.com/office/drawing/2014/main" id="{52D46552-404D-5A30-8338-6DC49E802F02}"/>
              </a:ext>
            </a:extLst>
          </p:cNvPr>
          <p:cNvSpPr/>
          <p:nvPr userDrawn="1"/>
        </p:nvSpPr>
        <p:spPr>
          <a:xfrm flipV="1">
            <a:off x="316059" y="424424"/>
            <a:ext cx="43251120" cy="182880"/>
          </a:xfrm>
          <a:prstGeom prst="rect">
            <a:avLst/>
          </a:prstGeom>
          <a:gradFill flip="none" rotWithShape="1">
            <a:gsLst>
              <a:gs pos="100000">
                <a:srgbClr val="0C5449"/>
              </a:gs>
              <a:gs pos="0">
                <a:srgbClr val="093F3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p>
        </p:txBody>
      </p:sp>
      <p:sp>
        <p:nvSpPr>
          <p:cNvPr id="17" name="Right Triangle 16">
            <a:extLst>
              <a:ext uri="{FF2B5EF4-FFF2-40B4-BE49-F238E27FC236}">
                <a16:creationId xmlns:a16="http://schemas.microsoft.com/office/drawing/2014/main" id="{5901EC64-DCC7-9D0B-7E96-0750F572CD25}"/>
              </a:ext>
            </a:extLst>
          </p:cNvPr>
          <p:cNvSpPr/>
          <p:nvPr userDrawn="1"/>
        </p:nvSpPr>
        <p:spPr>
          <a:xfrm rot="5400000">
            <a:off x="434187" y="311093"/>
            <a:ext cx="1139678" cy="1366346"/>
          </a:xfrm>
          <a:prstGeom prst="rtTriangle">
            <a:avLst/>
          </a:prstGeom>
          <a:solidFill>
            <a:srgbClr val="093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p>
        </p:txBody>
      </p:sp>
      <p:sp>
        <p:nvSpPr>
          <p:cNvPr id="18" name="Right Triangle 17">
            <a:extLst>
              <a:ext uri="{FF2B5EF4-FFF2-40B4-BE49-F238E27FC236}">
                <a16:creationId xmlns:a16="http://schemas.microsoft.com/office/drawing/2014/main" id="{BC7B68EC-9511-3317-4990-4DA46BBE8DAC}"/>
              </a:ext>
            </a:extLst>
          </p:cNvPr>
          <p:cNvSpPr/>
          <p:nvPr userDrawn="1"/>
        </p:nvSpPr>
        <p:spPr>
          <a:xfrm rot="16200000">
            <a:off x="42314167" y="8956165"/>
            <a:ext cx="1139678" cy="1366346"/>
          </a:xfrm>
          <a:prstGeom prst="rtTriangle">
            <a:avLst/>
          </a:prstGeom>
          <a:solidFill>
            <a:srgbClr val="093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a:p>
        </p:txBody>
      </p:sp>
    </p:spTree>
    <p:extLst>
      <p:ext uri="{BB962C8B-B14F-4D97-AF65-F5344CB8AC3E}">
        <p14:creationId xmlns:p14="http://schemas.microsoft.com/office/powerpoint/2010/main" val="195207762"/>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5C57D4-768D-8E2C-ABF0-935547EFB611}"/>
              </a:ext>
            </a:extLst>
          </p:cNvPr>
          <p:cNvSpPr/>
          <p:nvPr/>
        </p:nvSpPr>
        <p:spPr bwMode="auto">
          <a:xfrm>
            <a:off x="36088320" y="21448550"/>
            <a:ext cx="6908797" cy="459080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5016374" fontAlgn="base">
              <a:spcBef>
                <a:spcPct val="0"/>
              </a:spcBef>
              <a:spcAft>
                <a:spcPct val="0"/>
              </a:spcAft>
            </a:pPr>
            <a:endParaRPr lang="en-US" sz="3467">
              <a:latin typeface="Arial" pitchFamily="34" charset="0"/>
            </a:endParaRPr>
          </a:p>
        </p:txBody>
      </p:sp>
      <p:sp>
        <p:nvSpPr>
          <p:cNvPr id="6" name="Rectangle 21">
            <a:extLst>
              <a:ext uri="{FF2B5EF4-FFF2-40B4-BE49-F238E27FC236}">
                <a16:creationId xmlns:a16="http://schemas.microsoft.com/office/drawing/2014/main" id="{6021D743-2F9C-EB02-FCEE-923D61FF8E45}"/>
              </a:ext>
            </a:extLst>
          </p:cNvPr>
          <p:cNvSpPr>
            <a:spLocks noChangeArrowheads="1"/>
          </p:cNvSpPr>
          <p:nvPr/>
        </p:nvSpPr>
        <p:spPr bwMode="auto">
          <a:xfrm>
            <a:off x="29391892" y="27177900"/>
            <a:ext cx="14178549" cy="1219200"/>
          </a:xfrm>
          <a:prstGeom prst="rect">
            <a:avLst/>
          </a:prstGeom>
          <a:solidFill>
            <a:srgbClr val="0C5449"/>
          </a:solidFill>
          <a:ln w="9525">
            <a:noFill/>
            <a:miter lim="800000"/>
            <a:headEnd/>
            <a:tailEnd/>
          </a:ln>
          <a:effectLst/>
        </p:spPr>
        <p:txBody>
          <a:bodyPr wrap="none" lIns="98990" tIns="49496" rIns="98990" bIns="49496" anchor="ctr"/>
          <a:lstStyle/>
          <a:p>
            <a:pPr algn="ctr" defTabSz="3224526"/>
            <a:r>
              <a:rPr lang="en-US" sz="4800" b="1">
                <a:solidFill>
                  <a:schemeClr val="bg1"/>
                </a:solidFill>
              </a:rPr>
              <a:t>References</a:t>
            </a:r>
          </a:p>
        </p:txBody>
      </p:sp>
      <p:sp>
        <p:nvSpPr>
          <p:cNvPr id="10" name="Title 8">
            <a:extLst>
              <a:ext uri="{FF2B5EF4-FFF2-40B4-BE49-F238E27FC236}">
                <a16:creationId xmlns:a16="http://schemas.microsoft.com/office/drawing/2014/main" id="{35AE11C3-5D5C-CAF5-E8C3-AEF145395ADE}"/>
              </a:ext>
            </a:extLst>
          </p:cNvPr>
          <p:cNvSpPr txBox="1">
            <a:spLocks/>
          </p:cNvSpPr>
          <p:nvPr/>
        </p:nvSpPr>
        <p:spPr>
          <a:xfrm>
            <a:off x="9689191" y="2275622"/>
            <a:ext cx="32711368" cy="3223541"/>
          </a:xfrm>
          <a:prstGeom prst="rect">
            <a:avLst/>
          </a:prstGeom>
        </p:spPr>
        <p:txBody>
          <a:bodyPr/>
          <a:lstStyle>
            <a:lvl1pPr algn="l" defTabSz="1432838" rtl="0" eaLnBrk="1" latinLnBrk="0" hangingPunct="1">
              <a:spcBef>
                <a:spcPct val="0"/>
              </a:spcBef>
              <a:buNone/>
              <a:defRPr sz="4400" kern="1200" cap="all" baseline="0">
                <a:solidFill>
                  <a:schemeClr val="tx1"/>
                </a:solidFill>
                <a:latin typeface="+mj-lt"/>
                <a:ea typeface="+mj-ea"/>
                <a:cs typeface="+mj-cs"/>
              </a:defRPr>
            </a:lvl1pPr>
          </a:lstStyle>
          <a:p>
            <a:pPr algn="ctr"/>
            <a:r>
              <a:rPr lang="en-US" sz="8800" cap="none" dirty="0">
                <a:solidFill>
                  <a:schemeClr val="bg1"/>
                </a:solidFill>
              </a:rPr>
              <a:t>Title – this is a </a:t>
            </a:r>
            <a:r>
              <a:rPr lang="en-US" sz="8800" cap="none" dirty="0">
                <a:solidFill>
                  <a:srgbClr val="FFE596"/>
                </a:solidFill>
              </a:rPr>
              <a:t>48” x 48”  (4’ x 4’) poster (</a:t>
            </a:r>
            <a:r>
              <a:rPr lang="en-US" sz="8800" cap="none">
                <a:solidFill>
                  <a:srgbClr val="FFE596"/>
                </a:solidFill>
              </a:rPr>
              <a:t>1:1 ratio)</a:t>
            </a:r>
            <a:r>
              <a:rPr lang="en-US" sz="8800" cap="none">
                <a:solidFill>
                  <a:schemeClr val="bg1"/>
                </a:solidFill>
              </a:rPr>
              <a:t>, </a:t>
            </a:r>
            <a:r>
              <a:rPr lang="en-US" sz="8800" cap="none" dirty="0">
                <a:solidFill>
                  <a:schemeClr val="bg1"/>
                </a:solidFill>
              </a:rPr>
              <a:t>88 point Lato title heading, legible at 16 feet away</a:t>
            </a:r>
          </a:p>
        </p:txBody>
      </p:sp>
      <p:sp>
        <p:nvSpPr>
          <p:cNvPr id="11" name="Subtitle 9">
            <a:extLst>
              <a:ext uri="{FF2B5EF4-FFF2-40B4-BE49-F238E27FC236}">
                <a16:creationId xmlns:a16="http://schemas.microsoft.com/office/drawing/2014/main" id="{66C9D7E1-ED51-3B58-DFB3-A045A0B6FAC9}"/>
              </a:ext>
            </a:extLst>
          </p:cNvPr>
          <p:cNvSpPr txBox="1">
            <a:spLocks/>
          </p:cNvSpPr>
          <p:nvPr/>
        </p:nvSpPr>
        <p:spPr>
          <a:xfrm>
            <a:off x="9689189" y="6350956"/>
            <a:ext cx="32711366" cy="2553125"/>
          </a:xfrm>
          <a:prstGeom prst="rect">
            <a:avLst/>
          </a:prstGeom>
        </p:spPr>
        <p:txBody>
          <a:bodyPr/>
          <a:lstStyle>
            <a:lvl1pPr marL="537314" indent="-537314" algn="l" defTabSz="1432838" rtl="0" eaLnBrk="1" latinLnBrk="0" hangingPunct="1">
              <a:spcBef>
                <a:spcPts val="1254"/>
              </a:spcBef>
              <a:buFont typeface="Arial" pitchFamily="34" charset="0"/>
              <a:buNone/>
              <a:defRPr sz="2500" b="1" kern="1200">
                <a:solidFill>
                  <a:schemeClr val="tx1"/>
                </a:solidFill>
                <a:latin typeface="+mn-lt"/>
                <a:ea typeface="+mn-ea"/>
                <a:cs typeface="+mn-cs"/>
              </a:defRPr>
            </a:lvl1pPr>
            <a:lvl2pPr marL="272239"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2pPr>
            <a:lvl3pPr marL="630449"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3pPr>
            <a:lvl4pPr marL="988658"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4pPr>
            <a:lvl5pPr marL="1346868"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5pPr>
            <a:lvl6pPr marL="1719406" indent="-272239"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6pPr>
            <a:lvl7pPr marL="212060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7pPr>
            <a:lvl8pPr marL="247881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8pPr>
            <a:lvl9pPr marL="2808362"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9pPr>
          </a:lstStyle>
          <a:p>
            <a:pPr algn="ctr">
              <a:spcBef>
                <a:spcPts val="0"/>
              </a:spcBef>
            </a:pPr>
            <a:r>
              <a:rPr lang="en-US" sz="5400" dirty="0">
                <a:solidFill>
                  <a:schemeClr val="bg1"/>
                </a:solidFill>
              </a:rPr>
              <a:t>Authors and affiliations</a:t>
            </a:r>
          </a:p>
          <a:p>
            <a:pPr algn="ctr">
              <a:spcBef>
                <a:spcPts val="0"/>
              </a:spcBef>
            </a:pPr>
            <a:r>
              <a:rPr lang="en-US" sz="5400" dirty="0">
                <a:solidFill>
                  <a:schemeClr val="bg1"/>
                </a:solidFill>
              </a:rPr>
              <a:t>54 point </a:t>
            </a:r>
            <a:r>
              <a:rPr lang="en-US" sz="5400" dirty="0" err="1">
                <a:solidFill>
                  <a:schemeClr val="bg1"/>
                </a:solidFill>
              </a:rPr>
              <a:t>Lato</a:t>
            </a:r>
            <a:r>
              <a:rPr lang="en-US" sz="5400" dirty="0">
                <a:solidFill>
                  <a:schemeClr val="bg1"/>
                </a:solidFill>
              </a:rPr>
              <a:t> medium body</a:t>
            </a:r>
          </a:p>
        </p:txBody>
      </p:sp>
      <p:sp>
        <p:nvSpPr>
          <p:cNvPr id="12" name="Rectangle 11">
            <a:extLst>
              <a:ext uri="{FF2B5EF4-FFF2-40B4-BE49-F238E27FC236}">
                <a16:creationId xmlns:a16="http://schemas.microsoft.com/office/drawing/2014/main" id="{3705D881-7E79-0E2D-79A4-F79270197945}"/>
              </a:ext>
            </a:extLst>
          </p:cNvPr>
          <p:cNvSpPr/>
          <p:nvPr/>
        </p:nvSpPr>
        <p:spPr>
          <a:xfrm>
            <a:off x="34198558" y="18719598"/>
            <a:ext cx="4185920" cy="804656"/>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dirty="0"/>
          </a:p>
        </p:txBody>
      </p:sp>
      <p:sp>
        <p:nvSpPr>
          <p:cNvPr id="13" name="Rectangle 12">
            <a:extLst>
              <a:ext uri="{FF2B5EF4-FFF2-40B4-BE49-F238E27FC236}">
                <a16:creationId xmlns:a16="http://schemas.microsoft.com/office/drawing/2014/main" id="{22DA1FC6-6590-7FF1-0507-E481C287FD1E}"/>
              </a:ext>
            </a:extLst>
          </p:cNvPr>
          <p:cNvSpPr/>
          <p:nvPr/>
        </p:nvSpPr>
        <p:spPr>
          <a:xfrm>
            <a:off x="38811198" y="18719598"/>
            <a:ext cx="4185920" cy="804656"/>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dirty="0"/>
          </a:p>
        </p:txBody>
      </p:sp>
      <p:sp>
        <p:nvSpPr>
          <p:cNvPr id="14" name="Rectangle 13">
            <a:extLst>
              <a:ext uri="{FF2B5EF4-FFF2-40B4-BE49-F238E27FC236}">
                <a16:creationId xmlns:a16="http://schemas.microsoft.com/office/drawing/2014/main" id="{364DD14E-CDD8-FF26-1A49-D6D1C514E0A1}"/>
              </a:ext>
            </a:extLst>
          </p:cNvPr>
          <p:cNvSpPr/>
          <p:nvPr/>
        </p:nvSpPr>
        <p:spPr>
          <a:xfrm>
            <a:off x="29585918" y="18719598"/>
            <a:ext cx="4185920" cy="804656"/>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60" dirty="0"/>
          </a:p>
        </p:txBody>
      </p:sp>
      <p:sp>
        <p:nvSpPr>
          <p:cNvPr id="15" name="TextBox 14">
            <a:extLst>
              <a:ext uri="{FF2B5EF4-FFF2-40B4-BE49-F238E27FC236}">
                <a16:creationId xmlns:a16="http://schemas.microsoft.com/office/drawing/2014/main" id="{4D11975F-60DE-C743-E8F0-FB2A003287CF}"/>
              </a:ext>
            </a:extLst>
          </p:cNvPr>
          <p:cNvSpPr txBox="1"/>
          <p:nvPr/>
        </p:nvSpPr>
        <p:spPr>
          <a:xfrm>
            <a:off x="29585918" y="17611605"/>
            <a:ext cx="13411200" cy="1077218"/>
          </a:xfrm>
          <a:prstGeom prst="rect">
            <a:avLst/>
          </a:prstGeom>
          <a:noFill/>
        </p:spPr>
        <p:txBody>
          <a:bodyPr wrap="square" rtlCol="0">
            <a:noAutofit/>
          </a:bodyPr>
          <a:lstStyle/>
          <a:p>
            <a:pPr>
              <a:spcAft>
                <a:spcPts val="1600"/>
              </a:spcAft>
            </a:pPr>
            <a:r>
              <a:rPr lang="en-US" sz="3200" dirty="0"/>
              <a:t>Below are 3 accent gradients you can use as part of the WSU color branding.</a:t>
            </a:r>
          </a:p>
        </p:txBody>
      </p:sp>
      <p:sp>
        <p:nvSpPr>
          <p:cNvPr id="16" name="TextBox 15">
            <a:extLst>
              <a:ext uri="{FF2B5EF4-FFF2-40B4-BE49-F238E27FC236}">
                <a16:creationId xmlns:a16="http://schemas.microsoft.com/office/drawing/2014/main" id="{044E781D-372D-54E2-036F-2EF76F689762}"/>
              </a:ext>
            </a:extLst>
          </p:cNvPr>
          <p:cNvSpPr txBox="1"/>
          <p:nvPr/>
        </p:nvSpPr>
        <p:spPr>
          <a:xfrm>
            <a:off x="894080" y="12195603"/>
            <a:ext cx="13411200" cy="20610770"/>
          </a:xfrm>
          <a:prstGeom prst="rect">
            <a:avLst/>
          </a:prstGeom>
          <a:noFill/>
        </p:spPr>
        <p:txBody>
          <a:bodyPr wrap="square" rtlCol="0">
            <a:noAutofit/>
          </a:bodyPr>
          <a:lstStyle/>
          <a:p>
            <a:pPr>
              <a:spcAft>
                <a:spcPts val="1600"/>
              </a:spcAft>
            </a:pPr>
            <a:r>
              <a:rPr lang="en-US" sz="3200" dirty="0"/>
              <a:t>Any posters that are meant to be read at a minimum distance; the following sizes are suggested:</a:t>
            </a:r>
          </a:p>
          <a:p>
            <a:pPr marL="768331" indent="-463539">
              <a:spcAft>
                <a:spcPts val="1600"/>
              </a:spcAft>
              <a:buFont typeface="Arial" panose="020B0604020202020204" pitchFamily="34" charset="0"/>
              <a:buChar char="•"/>
            </a:pPr>
            <a:r>
              <a:rPr lang="en-US" sz="3200" dirty="0"/>
              <a:t>Title: 88 pt bolded</a:t>
            </a:r>
          </a:p>
          <a:p>
            <a:pPr marL="768331" indent="-463539">
              <a:spcAft>
                <a:spcPts val="1600"/>
              </a:spcAft>
              <a:buFont typeface="Arial" panose="020B0604020202020204" pitchFamily="34" charset="0"/>
              <a:buChar char="•"/>
            </a:pPr>
            <a:r>
              <a:rPr lang="en-US" sz="3200" dirty="0"/>
              <a:t>Authors and affiliations: 54 - 60 </a:t>
            </a:r>
            <a:r>
              <a:rPr lang="en-US" sz="3200" dirty="0" err="1"/>
              <a:t>pt</a:t>
            </a:r>
            <a:endParaRPr lang="en-US" sz="3200" dirty="0"/>
          </a:p>
          <a:p>
            <a:pPr marL="768331" indent="-463539">
              <a:spcAft>
                <a:spcPts val="1600"/>
              </a:spcAft>
              <a:buFont typeface="Arial" panose="020B0604020202020204" pitchFamily="34" charset="0"/>
              <a:buChar char="•"/>
            </a:pPr>
            <a:r>
              <a:rPr lang="en-US" sz="3200" dirty="0"/>
              <a:t>Headings: 36 </a:t>
            </a:r>
            <a:r>
              <a:rPr lang="en-US" sz="3200" dirty="0" err="1"/>
              <a:t>pt</a:t>
            </a:r>
            <a:endParaRPr lang="en-US" sz="3200" dirty="0"/>
          </a:p>
          <a:p>
            <a:pPr marL="768331" indent="-463539">
              <a:spcAft>
                <a:spcPts val="1600"/>
              </a:spcAft>
              <a:buFont typeface="Arial" panose="020B0604020202020204" pitchFamily="34" charset="0"/>
              <a:buChar char="•"/>
            </a:pPr>
            <a:r>
              <a:rPr lang="en-US" sz="3200" dirty="0"/>
              <a:t>Body text: 24 - 32 </a:t>
            </a:r>
            <a:r>
              <a:rPr lang="en-US" sz="3200" dirty="0" err="1"/>
              <a:t>pt</a:t>
            </a:r>
            <a:endParaRPr lang="en-US" sz="3200" dirty="0"/>
          </a:p>
          <a:p>
            <a:pPr marL="768331" indent="-463539">
              <a:spcAft>
                <a:spcPts val="1600"/>
              </a:spcAft>
              <a:buFont typeface="Arial" panose="020B0604020202020204" pitchFamily="34" charset="0"/>
              <a:buChar char="•"/>
            </a:pPr>
            <a:r>
              <a:rPr lang="en-US" sz="3200" dirty="0"/>
              <a:t>Captions: 18 </a:t>
            </a:r>
            <a:r>
              <a:rPr lang="en-US" sz="3200" dirty="0" err="1"/>
              <a:t>pt</a:t>
            </a:r>
            <a:endParaRPr lang="en-US" sz="3200" dirty="0"/>
          </a:p>
          <a:p>
            <a:pPr>
              <a:spcAft>
                <a:spcPts val="1600"/>
              </a:spcAft>
            </a:pPr>
            <a:r>
              <a:rPr lang="en-US" sz="3200" dirty="0"/>
              <a:t>For readability, the following sizes are suggested for the body text:</a:t>
            </a:r>
          </a:p>
          <a:p>
            <a:pPr marL="768331" indent="-463539">
              <a:spcAft>
                <a:spcPts val="1600"/>
              </a:spcAft>
              <a:buFont typeface="Arial" panose="020B0604020202020204" pitchFamily="34" charset="0"/>
              <a:buChar char="•"/>
            </a:pPr>
            <a:r>
              <a:rPr lang="en-US" sz="3200" dirty="0"/>
              <a:t>To be legible at 6 feet use 30 point. (most common for conferences)</a:t>
            </a:r>
          </a:p>
          <a:p>
            <a:pPr marL="768331" indent="-463539">
              <a:spcAft>
                <a:spcPts val="1600"/>
              </a:spcAft>
              <a:buFont typeface="Arial" panose="020B0604020202020204" pitchFamily="34" charset="0"/>
              <a:buChar char="•"/>
            </a:pPr>
            <a:r>
              <a:rPr lang="en-US" sz="3200" dirty="0"/>
              <a:t>To be legible at 10 feet use 48 point.</a:t>
            </a:r>
          </a:p>
          <a:p>
            <a:pPr marL="768331" indent="-463539">
              <a:spcAft>
                <a:spcPts val="1600"/>
              </a:spcAft>
              <a:buFont typeface="Arial" panose="020B0604020202020204" pitchFamily="34" charset="0"/>
              <a:buChar char="•"/>
            </a:pPr>
            <a:r>
              <a:rPr lang="en-US" sz="3200" dirty="0"/>
              <a:t>To be legible at 12 feet use 60 point.</a:t>
            </a:r>
          </a:p>
          <a:p>
            <a:pPr marL="768331" indent="-463539">
              <a:spcAft>
                <a:spcPts val="1600"/>
              </a:spcAft>
              <a:buFont typeface="Arial" panose="020B0604020202020204" pitchFamily="34" charset="0"/>
              <a:buChar char="•"/>
            </a:pPr>
            <a:r>
              <a:rPr lang="en-US" sz="3200" dirty="0"/>
              <a:t>To be legible at 14 feet use 72 point.</a:t>
            </a:r>
          </a:p>
          <a:p>
            <a:pPr marL="304792">
              <a:spcAft>
                <a:spcPts val="1600"/>
              </a:spcAft>
            </a:pPr>
            <a:r>
              <a:rPr lang="en-US" sz="3200" dirty="0"/>
              <a:t>Text and figures should be readable from around 5-7 feet away</a:t>
            </a:r>
          </a:p>
          <a:p>
            <a:pPr marL="768331" indent="-463539">
              <a:spcAft>
                <a:spcPts val="1600"/>
              </a:spcAft>
              <a:buFont typeface="Arial" panose="020B0604020202020204" pitchFamily="34" charset="0"/>
              <a:buChar char="•"/>
            </a:pPr>
            <a:r>
              <a:rPr lang="en-US" sz="3200" dirty="0"/>
              <a:t>Use a sans serif typeface (e.g., </a:t>
            </a:r>
            <a:r>
              <a:rPr lang="en-US" sz="3200" dirty="0" err="1"/>
              <a:t>Lato</a:t>
            </a:r>
            <a:r>
              <a:rPr lang="en-US" sz="3200" dirty="0"/>
              <a:t>, Arial, Open Sans, Helvetica, etc.). Our poster templates use the sans serif font </a:t>
            </a:r>
            <a:r>
              <a:rPr lang="en-US" sz="3200" dirty="0" err="1"/>
              <a:t>Lato</a:t>
            </a:r>
            <a:r>
              <a:rPr lang="en-US" sz="3200" dirty="0"/>
              <a:t>, which can be downloaded from </a:t>
            </a:r>
            <a:r>
              <a:rPr lang="en-US" sz="3200" dirty="0">
                <a:hlinkClick r:id="rId2"/>
              </a:rPr>
              <a:t>the link provided on our FAQ page </a:t>
            </a:r>
            <a:r>
              <a:rPr lang="en-US" sz="3200" dirty="0"/>
              <a:t>or from Google: </a:t>
            </a:r>
            <a:r>
              <a:rPr lang="en-US" sz="3200" dirty="0">
                <a:hlinkClick r:id="rId3"/>
              </a:rPr>
              <a:t>https://fonts.google.com/specimen/Lato</a:t>
            </a:r>
            <a:endParaRPr lang="en-US" sz="3200" dirty="0"/>
          </a:p>
          <a:p>
            <a:pPr marL="768331" indent="-463539">
              <a:spcAft>
                <a:spcPts val="1600"/>
              </a:spcAft>
              <a:buFont typeface="Arial" panose="020B0604020202020204" pitchFamily="34" charset="0"/>
              <a:buChar char="•"/>
            </a:pPr>
            <a:r>
              <a:rPr lang="en-US" sz="3200" dirty="0"/>
              <a:t>This poster uses </a:t>
            </a:r>
            <a:r>
              <a:rPr lang="en-US" sz="3200" dirty="0" err="1"/>
              <a:t>Lato</a:t>
            </a:r>
            <a:r>
              <a:rPr lang="en-US" sz="3200" dirty="0"/>
              <a:t> font and the theme has been mapped to that font. If you copy/paste text from documents, please ensure fonts are correct. Mismatched fonts in posters are a distraction and aesthetically degrades the quality of your presentation.</a:t>
            </a:r>
          </a:p>
          <a:p>
            <a:pPr marL="768331" indent="-463539">
              <a:spcAft>
                <a:spcPts val="1600"/>
              </a:spcAft>
              <a:buFont typeface="Arial" panose="020B0604020202020204" pitchFamily="34" charset="0"/>
              <a:buChar char="•"/>
            </a:pPr>
            <a:r>
              <a:rPr lang="en-US" sz="3200" dirty="0"/>
              <a:t>For more information about creating accessible design with color and type, please reference </a:t>
            </a:r>
            <a:r>
              <a:rPr lang="en-US" sz="3200" dirty="0">
                <a:hlinkClick r:id="rId4"/>
              </a:rPr>
              <a:t>https://medcom.med.wayne.edu/creating-accessible-design</a:t>
            </a:r>
            <a:endParaRPr lang="en-US" sz="3200" dirty="0"/>
          </a:p>
          <a:p>
            <a:r>
              <a:rPr lang="en-US" sz="3200" b="1" dirty="0"/>
              <a:t>Text – good examples</a:t>
            </a:r>
          </a:p>
          <a:p>
            <a:r>
              <a:rPr lang="en-US" sz="3200" dirty="0"/>
              <a:t>Text should be high contrast, the following provide the best contrast for reading and printing:</a:t>
            </a:r>
          </a:p>
          <a:p>
            <a:pPr marL="772565" indent="-548205">
              <a:buFont typeface="Arial" panose="020B0604020202020204" pitchFamily="34" charset="0"/>
              <a:buChar char="•"/>
            </a:pPr>
            <a:r>
              <a:rPr lang="en-US" sz="3200" dirty="0"/>
              <a:t>Black on white</a:t>
            </a:r>
          </a:p>
          <a:p>
            <a:pPr marL="772565" indent="-548205">
              <a:buFont typeface="Arial" panose="020B0604020202020204" pitchFamily="34" charset="0"/>
              <a:buChar char="•"/>
            </a:pPr>
            <a:r>
              <a:rPr lang="en-US" sz="3200" dirty="0">
                <a:solidFill>
                  <a:srgbClr val="00594F"/>
                </a:solidFill>
              </a:rPr>
              <a:t>WSU primary green on white</a:t>
            </a:r>
          </a:p>
          <a:p>
            <a:pPr marL="772565" indent="-548205">
              <a:buFont typeface="Arial" panose="020B0604020202020204" pitchFamily="34" charset="0"/>
              <a:buChar char="•"/>
            </a:pPr>
            <a:r>
              <a:rPr lang="en-US" sz="3200" dirty="0">
                <a:solidFill>
                  <a:schemeClr val="bg2">
                    <a:lumMod val="25000"/>
                  </a:schemeClr>
                </a:solidFill>
              </a:rPr>
              <a:t>Dark gray on white</a:t>
            </a:r>
          </a:p>
          <a:p>
            <a:pPr marL="772565" indent="-548205">
              <a:buFont typeface="Arial" panose="020B0604020202020204" pitchFamily="34" charset="0"/>
              <a:buChar char="•"/>
            </a:pPr>
            <a:r>
              <a:rPr lang="en-US" sz="3200" b="1" dirty="0">
                <a:solidFill>
                  <a:srgbClr val="00594F"/>
                </a:solidFill>
                <a:highlight>
                  <a:srgbClr val="FFC844"/>
                </a:highlight>
              </a:rPr>
              <a:t>WSU primary green on WSU primary yellow </a:t>
            </a:r>
          </a:p>
          <a:p>
            <a:pPr marL="772565" indent="-548205">
              <a:buFont typeface="Arial" panose="020B0604020202020204" pitchFamily="34" charset="0"/>
              <a:buChar char="•"/>
            </a:pPr>
            <a:r>
              <a:rPr lang="en-US" sz="3200" b="1" dirty="0">
                <a:solidFill>
                  <a:srgbClr val="FFC844"/>
                </a:solidFill>
                <a:highlight>
                  <a:srgbClr val="00594F"/>
                </a:highlight>
              </a:rPr>
              <a:t>WSU primary yellow on WSU primary green</a:t>
            </a:r>
            <a:endParaRPr lang="en-US" sz="3200" dirty="0">
              <a:solidFill>
                <a:schemeClr val="bg2">
                  <a:lumMod val="25000"/>
                </a:schemeClr>
              </a:solidFill>
            </a:endParaRPr>
          </a:p>
          <a:p>
            <a:pPr marL="772565" indent="-548205">
              <a:buClr>
                <a:srgbClr val="00594F"/>
              </a:buClr>
              <a:buFont typeface="Arial" panose="020B0604020202020204" pitchFamily="34" charset="0"/>
              <a:buChar char="•"/>
            </a:pPr>
            <a:r>
              <a:rPr lang="en-US" sz="3200" dirty="0">
                <a:solidFill>
                  <a:schemeClr val="bg1"/>
                </a:solidFill>
                <a:highlight>
                  <a:srgbClr val="00594F"/>
                </a:highlight>
              </a:rPr>
              <a:t>White on WSU primary green</a:t>
            </a:r>
          </a:p>
          <a:p>
            <a:pPr marL="768331" indent="-463539">
              <a:spcAft>
                <a:spcPts val="1600"/>
              </a:spcAft>
              <a:buFont typeface="Arial" panose="020B0604020202020204" pitchFamily="34" charset="0"/>
              <a:buChar char="•"/>
            </a:pPr>
            <a:endParaRPr lang="en-US" sz="3200" dirty="0"/>
          </a:p>
          <a:p>
            <a:pPr marL="768331" indent="-463539">
              <a:spcAft>
                <a:spcPts val="1600"/>
              </a:spcAft>
              <a:buFont typeface="Arial" panose="020B0604020202020204" pitchFamily="34" charset="0"/>
              <a:buChar char="•"/>
            </a:pPr>
            <a:endParaRPr lang="en-US" sz="3200" dirty="0"/>
          </a:p>
        </p:txBody>
      </p:sp>
      <p:graphicFrame>
        <p:nvGraphicFramePr>
          <p:cNvPr id="17" name="Chart 16">
            <a:extLst>
              <a:ext uri="{FF2B5EF4-FFF2-40B4-BE49-F238E27FC236}">
                <a16:creationId xmlns:a16="http://schemas.microsoft.com/office/drawing/2014/main" id="{90918620-D7E5-8904-6194-349E411A84B2}"/>
              </a:ext>
            </a:extLst>
          </p:cNvPr>
          <p:cNvGraphicFramePr/>
          <p:nvPr>
            <p:extLst>
              <p:ext uri="{D42A27DB-BD31-4B8C-83A1-F6EECF244321}">
                <p14:modId xmlns:p14="http://schemas.microsoft.com/office/powerpoint/2010/main" val="3385241963"/>
              </p:ext>
            </p:extLst>
          </p:nvPr>
        </p:nvGraphicFramePr>
        <p:xfrm>
          <a:off x="22491602" y="29255161"/>
          <a:ext cx="6485984" cy="4954157"/>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5304A922-E724-A3D0-9A61-B5CCEF0C5619}"/>
              </a:ext>
            </a:extLst>
          </p:cNvPr>
          <p:cNvSpPr txBox="1"/>
          <p:nvPr/>
        </p:nvSpPr>
        <p:spPr>
          <a:xfrm>
            <a:off x="15240000" y="12195599"/>
            <a:ext cx="13411200" cy="9388864"/>
          </a:xfrm>
          <a:prstGeom prst="rect">
            <a:avLst/>
          </a:prstGeom>
          <a:noFill/>
        </p:spPr>
        <p:txBody>
          <a:bodyPr wrap="square" numCol="2" spcCol="914400">
            <a:noAutofit/>
          </a:bodyPr>
          <a:lstStyle/>
          <a:p>
            <a:r>
              <a:rPr lang="en-US" sz="3200" b="1" dirty="0"/>
              <a:t>Text – poor/inaccessible examples</a:t>
            </a:r>
          </a:p>
          <a:p>
            <a:r>
              <a:rPr lang="en-US" sz="32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3200" dirty="0"/>
          </a:p>
          <a:p>
            <a:pPr marL="609586" indent="-446606">
              <a:buFont typeface="Arial" panose="020B0604020202020204" pitchFamily="34" charset="0"/>
              <a:buChar char="•"/>
            </a:pPr>
            <a:r>
              <a:rPr lang="en-US" sz="3200" dirty="0"/>
              <a:t>Black on white – best contrast</a:t>
            </a:r>
          </a:p>
          <a:p>
            <a:pPr marL="609586" indent="-446606">
              <a:buFont typeface="Arial" panose="020B0604020202020204" pitchFamily="34" charset="0"/>
              <a:buChar char="•"/>
            </a:pPr>
            <a:r>
              <a:rPr lang="en-US" sz="3200" dirty="0">
                <a:solidFill>
                  <a:schemeClr val="tx2">
                    <a:lumMod val="10000"/>
                    <a:lumOff val="90000"/>
                  </a:schemeClr>
                </a:solidFill>
                <a:highlight>
                  <a:srgbClr val="093F39"/>
                </a:highlight>
              </a:rPr>
              <a:t>Light green on WSU primary green – good contrast</a:t>
            </a:r>
          </a:p>
          <a:p>
            <a:pPr marL="609586" indent="-446606">
              <a:buFont typeface="Arial" panose="020B0604020202020204" pitchFamily="34" charset="0"/>
              <a:buChar char="•"/>
            </a:pPr>
            <a:r>
              <a:rPr lang="en-US" sz="3200" dirty="0">
                <a:solidFill>
                  <a:schemeClr val="bg2">
                    <a:lumMod val="25000"/>
                  </a:schemeClr>
                </a:solidFill>
                <a:highlight>
                  <a:srgbClr val="093F39"/>
                </a:highlight>
              </a:rPr>
              <a:t>Dark gray on WSU primary green -poor</a:t>
            </a:r>
          </a:p>
          <a:p>
            <a:pPr marL="609586" indent="-446606">
              <a:buFont typeface="Arial" panose="020B0604020202020204" pitchFamily="34" charset="0"/>
              <a:buChar char="•"/>
            </a:pPr>
            <a:r>
              <a:rPr lang="en-US" sz="3200" b="1" dirty="0">
                <a:solidFill>
                  <a:schemeClr val="bg1"/>
                </a:solidFill>
                <a:highlight>
                  <a:srgbClr val="FFC844"/>
                </a:highlight>
              </a:rPr>
              <a:t>White on WSU primary yellow - poor</a:t>
            </a:r>
          </a:p>
          <a:p>
            <a:pPr marL="609586" indent="-446606">
              <a:buFont typeface="Arial" panose="020B0604020202020204" pitchFamily="34" charset="0"/>
              <a:buChar char="•"/>
            </a:pPr>
            <a:r>
              <a:rPr lang="en-US" sz="3200" b="1" dirty="0">
                <a:highlight>
                  <a:srgbClr val="00594F"/>
                </a:highlight>
              </a:rPr>
              <a:t>Black on WSU primary green- poor</a:t>
            </a:r>
            <a:endParaRPr lang="en-US" sz="3200" dirty="0"/>
          </a:p>
          <a:p>
            <a:pPr marL="609586" indent="-446606">
              <a:buClr>
                <a:srgbClr val="00594F"/>
              </a:buClr>
              <a:buFont typeface="Arial" panose="020B0604020202020204" pitchFamily="34" charset="0"/>
              <a:buChar char="•"/>
            </a:pPr>
            <a:r>
              <a:rPr lang="en-US" sz="3200" dirty="0">
                <a:solidFill>
                  <a:srgbClr val="FF0000"/>
                </a:solidFill>
                <a:highlight>
                  <a:srgbClr val="00594F"/>
                </a:highlight>
              </a:rPr>
              <a:t>Red on WSU primary green - poor</a:t>
            </a:r>
          </a:p>
          <a:p>
            <a:pPr marL="609586" indent="-446606">
              <a:buClr>
                <a:srgbClr val="00594F"/>
              </a:buClr>
              <a:buFont typeface="Arial" panose="020B0604020202020204" pitchFamily="34" charset="0"/>
              <a:buChar char="•"/>
            </a:pPr>
            <a:r>
              <a:rPr lang="en-US" sz="3200" dirty="0">
                <a:solidFill>
                  <a:srgbClr val="FF0000"/>
                </a:solidFill>
              </a:rPr>
              <a:t>Red</a:t>
            </a:r>
            <a:r>
              <a:rPr lang="en-US" sz="3200" dirty="0">
                <a:solidFill>
                  <a:srgbClr val="093F39"/>
                </a:solidFill>
              </a:rPr>
              <a:t> does not mean this is important! When deciding to change your content's font color for important information, ensure the font color is </a:t>
            </a:r>
            <a:r>
              <a:rPr lang="en-US" sz="3200" b="1" i="1" dirty="0">
                <a:solidFill>
                  <a:srgbClr val="093F39"/>
                </a:solidFill>
              </a:rPr>
              <a:t>not</a:t>
            </a:r>
            <a:r>
              <a:rPr lang="en-US" sz="3200" dirty="0">
                <a:solidFill>
                  <a:srgbClr val="093F39"/>
                </a:solidFill>
              </a:rPr>
              <a:t> the only means of identification. </a:t>
            </a:r>
            <a:r>
              <a:rPr lang="en-US" sz="3200" b="1" dirty="0">
                <a:solidFill>
                  <a:srgbClr val="093F39"/>
                </a:solidFill>
              </a:rPr>
              <a:t>Bolding,</a:t>
            </a:r>
            <a:r>
              <a:rPr lang="en-US" sz="3200" dirty="0">
                <a:solidFill>
                  <a:srgbClr val="093F39"/>
                </a:solidFill>
              </a:rPr>
              <a:t> </a:t>
            </a:r>
            <a:r>
              <a:rPr lang="en-US" sz="3200" i="1" dirty="0">
                <a:solidFill>
                  <a:srgbClr val="093F39"/>
                </a:solidFill>
              </a:rPr>
              <a:t>italicizing</a:t>
            </a:r>
            <a:r>
              <a:rPr lang="en-US" sz="3200" dirty="0">
                <a:solidFill>
                  <a:srgbClr val="093F39"/>
                </a:solidFill>
              </a:rPr>
              <a:t> and scale can function as indicators of importance.</a:t>
            </a:r>
          </a:p>
        </p:txBody>
      </p:sp>
      <p:sp>
        <p:nvSpPr>
          <p:cNvPr id="19" name="TextBox 18">
            <a:extLst>
              <a:ext uri="{FF2B5EF4-FFF2-40B4-BE49-F238E27FC236}">
                <a16:creationId xmlns:a16="http://schemas.microsoft.com/office/drawing/2014/main" id="{98A45815-EA90-740D-580B-367007AD6171}"/>
              </a:ext>
            </a:extLst>
          </p:cNvPr>
          <p:cNvSpPr txBox="1"/>
          <p:nvPr/>
        </p:nvSpPr>
        <p:spPr>
          <a:xfrm>
            <a:off x="29585918" y="31356310"/>
            <a:ext cx="13411200" cy="2554546"/>
          </a:xfrm>
          <a:prstGeom prst="rect">
            <a:avLst/>
          </a:prstGeom>
          <a:noFill/>
        </p:spPr>
        <p:txBody>
          <a:bodyPr wrap="square" rtlCol="0">
            <a:noAutofit/>
          </a:bodyPr>
          <a:lstStyle/>
          <a:p>
            <a:pPr>
              <a:spcAft>
                <a:spcPts val="1600"/>
              </a:spcAft>
            </a:pPr>
            <a:r>
              <a:rPr lang="en-US" sz="3200" b="1" i="1" dirty="0"/>
              <a:t>We hope you find these tips helpful! </a:t>
            </a:r>
            <a:r>
              <a:rPr lang="en-US" sz="3200" dirty="0"/>
              <a:t>If you have any questions, please call the department of Medical Communications at Wayne State University School of Medicine at 313-577-1482 or email </a:t>
            </a:r>
            <a:r>
              <a:rPr lang="en-US" sz="3200" dirty="0">
                <a:hlinkClick r:id="rId6"/>
              </a:rPr>
              <a:t>medcom@med.wayne.edu</a:t>
            </a:r>
            <a:r>
              <a:rPr lang="en-US" sz="3200" dirty="0"/>
              <a:t> We are open Monday through Friday, 8:30 a.m. through 5 p.m. and closed for university recognized holidays.</a:t>
            </a:r>
          </a:p>
        </p:txBody>
      </p:sp>
      <p:sp>
        <p:nvSpPr>
          <p:cNvPr id="20" name="Rectangle 19">
            <a:extLst>
              <a:ext uri="{FF2B5EF4-FFF2-40B4-BE49-F238E27FC236}">
                <a16:creationId xmlns:a16="http://schemas.microsoft.com/office/drawing/2014/main" id="{58EF24EB-3445-4E8B-59BA-D6BA21618136}"/>
              </a:ext>
            </a:extLst>
          </p:cNvPr>
          <p:cNvSpPr/>
          <p:nvPr/>
        </p:nvSpPr>
        <p:spPr bwMode="auto">
          <a:xfrm>
            <a:off x="29585918" y="15001572"/>
            <a:ext cx="4185920" cy="2342698"/>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ctr" anchorCtr="0" compatLnSpc="1">
            <a:prstTxWarp prst="textNoShape">
              <a:avLst/>
            </a:prstTxWarp>
          </a:bodyPr>
          <a:lstStyle/>
          <a:p>
            <a:pPr algn="ctr" defTabSz="5016374" fontAlgn="base">
              <a:spcBef>
                <a:spcPct val="0"/>
              </a:spcBef>
              <a:spcAft>
                <a:spcPct val="0"/>
              </a:spcAft>
            </a:pPr>
            <a:r>
              <a:rPr lang="en-US" dirty="0">
                <a:solidFill>
                  <a:schemeClr val="bg1"/>
                </a:solidFill>
              </a:rPr>
              <a:t>WSU primary green</a:t>
            </a:r>
          </a:p>
          <a:p>
            <a:pPr algn="ctr" defTabSz="5016374" fontAlgn="base">
              <a:spcBef>
                <a:spcPct val="0"/>
              </a:spcBef>
              <a:spcAft>
                <a:spcPct val="0"/>
              </a:spcAft>
            </a:pPr>
            <a:r>
              <a:rPr lang="nn-NO" dirty="0">
                <a:solidFill>
                  <a:schemeClr val="bg1"/>
                </a:solidFill>
              </a:rPr>
              <a:t>hex (#0c5449)</a:t>
            </a:r>
            <a:br>
              <a:rPr lang="nn-NO" dirty="0">
                <a:solidFill>
                  <a:schemeClr val="bg1"/>
                </a:solidFill>
              </a:rPr>
            </a:br>
            <a:r>
              <a:rPr lang="nn-NO" dirty="0">
                <a:solidFill>
                  <a:schemeClr val="bg1"/>
                </a:solidFill>
              </a:rPr>
              <a:t>rgb (12, 84, 73)</a:t>
            </a:r>
            <a:endParaRPr lang="en-US" dirty="0">
              <a:solidFill>
                <a:schemeClr val="bg1"/>
              </a:solidFill>
            </a:endParaRPr>
          </a:p>
        </p:txBody>
      </p:sp>
      <p:sp>
        <p:nvSpPr>
          <p:cNvPr id="21" name="Rectangle 20">
            <a:extLst>
              <a:ext uri="{FF2B5EF4-FFF2-40B4-BE49-F238E27FC236}">
                <a16:creationId xmlns:a16="http://schemas.microsoft.com/office/drawing/2014/main" id="{822D6566-01E8-9D2E-3FCF-5DEE448033B0}"/>
              </a:ext>
            </a:extLst>
          </p:cNvPr>
          <p:cNvSpPr/>
          <p:nvPr/>
        </p:nvSpPr>
        <p:spPr bwMode="auto">
          <a:xfrm>
            <a:off x="34198558" y="15001572"/>
            <a:ext cx="4185920" cy="2342698"/>
          </a:xfrm>
          <a:prstGeom prst="rect">
            <a:avLst/>
          </a:prstGeom>
          <a:solidFill>
            <a:schemeClr val="accent4"/>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5016374" fontAlgn="base">
              <a:spcBef>
                <a:spcPct val="0"/>
              </a:spcBef>
              <a:spcAft>
                <a:spcPct val="0"/>
              </a:spcAft>
            </a:pPr>
            <a:r>
              <a:rPr lang="en-US" dirty="0">
                <a:solidFill>
                  <a:srgbClr val="093F39"/>
                </a:solidFill>
              </a:rPr>
              <a:t>WSU primary yellow</a:t>
            </a:r>
          </a:p>
          <a:p>
            <a:pPr algn="ctr" defTabSz="5016374" fontAlgn="base">
              <a:spcBef>
                <a:spcPct val="0"/>
              </a:spcBef>
              <a:spcAft>
                <a:spcPct val="0"/>
              </a:spcAft>
            </a:pPr>
            <a:r>
              <a:rPr lang="en-US" dirty="0">
                <a:solidFill>
                  <a:srgbClr val="093F39"/>
                </a:solidFill>
              </a:rPr>
              <a:t>hex (#ffcc33)</a:t>
            </a:r>
            <a:br>
              <a:rPr lang="en-US" dirty="0">
                <a:solidFill>
                  <a:srgbClr val="093F39"/>
                </a:solidFill>
              </a:rPr>
            </a:br>
            <a:r>
              <a:rPr lang="en-US" dirty="0" err="1">
                <a:solidFill>
                  <a:srgbClr val="093F39"/>
                </a:solidFill>
              </a:rPr>
              <a:t>rgb</a:t>
            </a:r>
            <a:r>
              <a:rPr lang="en-US" dirty="0">
                <a:solidFill>
                  <a:srgbClr val="093F39"/>
                </a:solidFill>
              </a:rPr>
              <a:t> (255, 204, 51)</a:t>
            </a:r>
          </a:p>
        </p:txBody>
      </p:sp>
      <p:sp>
        <p:nvSpPr>
          <p:cNvPr id="22" name="Rectangle 21">
            <a:extLst>
              <a:ext uri="{FF2B5EF4-FFF2-40B4-BE49-F238E27FC236}">
                <a16:creationId xmlns:a16="http://schemas.microsoft.com/office/drawing/2014/main" id="{D640BBC5-E929-2B7F-2F10-8FCCB5743E8B}"/>
              </a:ext>
            </a:extLst>
          </p:cNvPr>
          <p:cNvSpPr/>
          <p:nvPr/>
        </p:nvSpPr>
        <p:spPr bwMode="auto">
          <a:xfrm>
            <a:off x="38811198" y="15001572"/>
            <a:ext cx="4185920" cy="2342698"/>
          </a:xfrm>
          <a:prstGeom prst="rect">
            <a:avLst/>
          </a:prstGeom>
          <a:solidFill>
            <a:srgbClr val="D9D9D9"/>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5016374" fontAlgn="base">
              <a:spcBef>
                <a:spcPct val="0"/>
              </a:spcBef>
              <a:spcAft>
                <a:spcPct val="0"/>
              </a:spcAft>
            </a:pPr>
            <a:r>
              <a:rPr lang="en-US" dirty="0">
                <a:solidFill>
                  <a:srgbClr val="093F39"/>
                </a:solidFill>
              </a:rPr>
              <a:t>Grey accent</a:t>
            </a:r>
          </a:p>
          <a:p>
            <a:pPr algn="ctr" defTabSz="5016374" fontAlgn="base">
              <a:spcBef>
                <a:spcPct val="0"/>
              </a:spcBef>
              <a:spcAft>
                <a:spcPct val="0"/>
              </a:spcAft>
            </a:pPr>
            <a:r>
              <a:rPr lang="nn-NO" dirty="0">
                <a:solidFill>
                  <a:srgbClr val="093F39"/>
                </a:solidFill>
              </a:rPr>
              <a:t>hex (#d9d9d9)</a:t>
            </a:r>
            <a:br>
              <a:rPr lang="nn-NO" dirty="0">
                <a:solidFill>
                  <a:srgbClr val="093F39"/>
                </a:solidFill>
              </a:rPr>
            </a:br>
            <a:r>
              <a:rPr lang="nn-NO" dirty="0">
                <a:solidFill>
                  <a:srgbClr val="093F39"/>
                </a:solidFill>
              </a:rPr>
              <a:t>rgb (217, 217, 217)</a:t>
            </a:r>
            <a:endParaRPr lang="en-US" dirty="0">
              <a:solidFill>
                <a:srgbClr val="093F39"/>
              </a:solidFill>
            </a:endParaRPr>
          </a:p>
        </p:txBody>
      </p:sp>
      <p:sp>
        <p:nvSpPr>
          <p:cNvPr id="23" name="Rectangle 21">
            <a:extLst>
              <a:ext uri="{FF2B5EF4-FFF2-40B4-BE49-F238E27FC236}">
                <a16:creationId xmlns:a16="http://schemas.microsoft.com/office/drawing/2014/main" id="{71A82372-C923-9C00-8D83-C253EEFBEF9F}"/>
              </a:ext>
            </a:extLst>
          </p:cNvPr>
          <p:cNvSpPr>
            <a:spLocks noChangeArrowheads="1"/>
          </p:cNvSpPr>
          <p:nvPr/>
        </p:nvSpPr>
        <p:spPr bwMode="auto">
          <a:xfrm>
            <a:off x="29391892" y="28543028"/>
            <a:ext cx="14178549" cy="1219200"/>
          </a:xfrm>
          <a:prstGeom prst="rect">
            <a:avLst/>
          </a:prstGeom>
          <a:solidFill>
            <a:srgbClr val="FFCC33"/>
          </a:solidFill>
          <a:ln w="9525">
            <a:noFill/>
            <a:miter lim="800000"/>
            <a:headEnd/>
            <a:tailEnd/>
          </a:ln>
          <a:effectLst/>
        </p:spPr>
        <p:txBody>
          <a:bodyPr wrap="none" lIns="98990" tIns="49496" rIns="98990" bIns="49496" anchor="ctr"/>
          <a:lstStyle/>
          <a:p>
            <a:pPr algn="ctr" defTabSz="3224526"/>
            <a:r>
              <a:rPr lang="en-US" sz="4800" b="1">
                <a:solidFill>
                  <a:srgbClr val="093F39"/>
                </a:solidFill>
              </a:rPr>
              <a:t>References</a:t>
            </a:r>
          </a:p>
        </p:txBody>
      </p:sp>
      <p:sp>
        <p:nvSpPr>
          <p:cNvPr id="24" name="Rectangle 21">
            <a:extLst>
              <a:ext uri="{FF2B5EF4-FFF2-40B4-BE49-F238E27FC236}">
                <a16:creationId xmlns:a16="http://schemas.microsoft.com/office/drawing/2014/main" id="{8B5F5CC3-DFCA-5094-1D7C-7184BBE4C149}"/>
              </a:ext>
            </a:extLst>
          </p:cNvPr>
          <p:cNvSpPr>
            <a:spLocks noChangeArrowheads="1"/>
          </p:cNvSpPr>
          <p:nvPr/>
        </p:nvSpPr>
        <p:spPr bwMode="auto">
          <a:xfrm>
            <a:off x="29391892" y="29950111"/>
            <a:ext cx="14178549" cy="1219200"/>
          </a:xfrm>
          <a:prstGeom prst="rect">
            <a:avLst/>
          </a:prstGeom>
          <a:solidFill>
            <a:schemeClr val="bg1"/>
          </a:solidFill>
          <a:ln w="9525">
            <a:noFill/>
            <a:miter lim="800000"/>
            <a:headEnd/>
            <a:tailEnd/>
          </a:ln>
          <a:effectLst/>
        </p:spPr>
        <p:txBody>
          <a:bodyPr wrap="none" lIns="98990" tIns="49496" rIns="98990" bIns="49496" anchor="ctr"/>
          <a:lstStyle/>
          <a:p>
            <a:pPr algn="ctr" defTabSz="3224526"/>
            <a:r>
              <a:rPr lang="en-US" sz="4800" b="1">
                <a:solidFill>
                  <a:srgbClr val="093F39"/>
                </a:solidFill>
              </a:rPr>
              <a:t>References</a:t>
            </a:r>
          </a:p>
        </p:txBody>
      </p:sp>
      <p:sp>
        <p:nvSpPr>
          <p:cNvPr id="25" name="TextBox 24">
            <a:extLst>
              <a:ext uri="{FF2B5EF4-FFF2-40B4-BE49-F238E27FC236}">
                <a16:creationId xmlns:a16="http://schemas.microsoft.com/office/drawing/2014/main" id="{578AAFC4-2A5C-71B8-7CBE-171547C976C5}"/>
              </a:ext>
            </a:extLst>
          </p:cNvPr>
          <p:cNvSpPr txBox="1"/>
          <p:nvPr/>
        </p:nvSpPr>
        <p:spPr>
          <a:xfrm>
            <a:off x="29585918" y="12195601"/>
            <a:ext cx="13614400" cy="2267286"/>
          </a:xfrm>
          <a:prstGeom prst="rect">
            <a:avLst/>
          </a:prstGeom>
          <a:noFill/>
        </p:spPr>
        <p:txBody>
          <a:bodyPr wrap="square" rtlCol="0">
            <a:noAutofit/>
          </a:bodyPr>
          <a:lstStyle/>
          <a:p>
            <a:pPr>
              <a:spcAft>
                <a:spcPts val="1600"/>
              </a:spcAft>
            </a:pPr>
            <a:r>
              <a:rPr lang="en-US" sz="3200" b="1" dirty="0"/>
              <a:t>WSU color branding quick guide. </a:t>
            </a:r>
          </a:p>
          <a:p>
            <a:pPr>
              <a:spcAft>
                <a:spcPts val="1600"/>
              </a:spcAft>
            </a:pPr>
            <a:r>
              <a:rPr lang="en-US" sz="3200" dirty="0"/>
              <a:t>For detailed information about WSU color branding, please visit the FAQ section on our website and </a:t>
            </a:r>
            <a:r>
              <a:rPr lang="en-US" sz="3200" dirty="0">
                <a:hlinkClick r:id="rId2"/>
              </a:rPr>
              <a:t>select the WSU color under the WSU branding section</a:t>
            </a:r>
            <a:r>
              <a:rPr lang="en-US" sz="3200" dirty="0"/>
              <a:t>.</a:t>
            </a:r>
          </a:p>
        </p:txBody>
      </p:sp>
      <p:sp>
        <p:nvSpPr>
          <p:cNvPr id="26" name="TextBox 25">
            <a:extLst>
              <a:ext uri="{FF2B5EF4-FFF2-40B4-BE49-F238E27FC236}">
                <a16:creationId xmlns:a16="http://schemas.microsoft.com/office/drawing/2014/main" id="{E3D145B0-8CC6-D0FD-267B-4CA86FDC0EC1}"/>
              </a:ext>
            </a:extLst>
          </p:cNvPr>
          <p:cNvSpPr txBox="1"/>
          <p:nvPr/>
        </p:nvSpPr>
        <p:spPr>
          <a:xfrm>
            <a:off x="29585918" y="19723311"/>
            <a:ext cx="13411200" cy="1569661"/>
          </a:xfrm>
          <a:prstGeom prst="rect">
            <a:avLst/>
          </a:prstGeom>
          <a:noFill/>
        </p:spPr>
        <p:txBody>
          <a:bodyPr wrap="square" rtlCol="0">
            <a:noAutofit/>
          </a:bodyPr>
          <a:lstStyle/>
          <a:p>
            <a:pPr>
              <a:spcAft>
                <a:spcPts val="1600"/>
              </a:spcAft>
            </a:pPr>
            <a:r>
              <a:rPr lang="en-US" sz="3200" b="1" dirty="0"/>
              <a:t>High resolution WSU logos. </a:t>
            </a:r>
            <a:r>
              <a:rPr lang="en-US" sz="3200" dirty="0"/>
              <a:t>Proportionally scaled down. If you need to enlarge, please LOCK ASPECT RATIO in the shape format tab! Do not stretch or scale without aspect ratio selected or scale above 100%.</a:t>
            </a:r>
          </a:p>
        </p:txBody>
      </p:sp>
      <p:pic>
        <p:nvPicPr>
          <p:cNvPr id="27" name="Picture 26" descr="Logo, company name&#10;&#10;Description automatically generated">
            <a:extLst>
              <a:ext uri="{FF2B5EF4-FFF2-40B4-BE49-F238E27FC236}">
                <a16:creationId xmlns:a16="http://schemas.microsoft.com/office/drawing/2014/main" id="{2A94BDF9-DCA1-846D-C708-F954A9E6B2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54562" y="21587114"/>
            <a:ext cx="3810000" cy="2670811"/>
          </a:xfrm>
          <a:prstGeom prst="rect">
            <a:avLst/>
          </a:prstGeom>
        </p:spPr>
      </p:pic>
      <p:pic>
        <p:nvPicPr>
          <p:cNvPr id="28" name="Picture 27" descr="Logo, company name&#10;&#10;Description automatically generated">
            <a:extLst>
              <a:ext uri="{FF2B5EF4-FFF2-40B4-BE49-F238E27FC236}">
                <a16:creationId xmlns:a16="http://schemas.microsoft.com/office/drawing/2014/main" id="{1748A5DC-7CDA-D498-A15A-D3A79536D1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93362" y="21754986"/>
            <a:ext cx="3810000" cy="2670811"/>
          </a:xfrm>
          <a:prstGeom prst="rect">
            <a:avLst/>
          </a:prstGeom>
        </p:spPr>
      </p:pic>
      <p:pic>
        <p:nvPicPr>
          <p:cNvPr id="29" name="Picture 28" descr="Graphical user interface, text&#10;&#10;Description automatically generated">
            <a:extLst>
              <a:ext uri="{FF2B5EF4-FFF2-40B4-BE49-F238E27FC236}">
                <a16:creationId xmlns:a16="http://schemas.microsoft.com/office/drawing/2014/main" id="{ECD18791-358D-CAC9-C7E5-7AFD522CDE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19562" y="24677854"/>
            <a:ext cx="5080000" cy="1290320"/>
          </a:xfrm>
          <a:prstGeom prst="rect">
            <a:avLst/>
          </a:prstGeom>
        </p:spPr>
      </p:pic>
      <p:pic>
        <p:nvPicPr>
          <p:cNvPr id="30" name="Picture 29" descr="Text&#10;&#10;Description automatically generated">
            <a:extLst>
              <a:ext uri="{FF2B5EF4-FFF2-40B4-BE49-F238E27FC236}">
                <a16:creationId xmlns:a16="http://schemas.microsoft.com/office/drawing/2014/main" id="{FC1B53AF-1FAF-3192-ABBB-A544E62832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058362" y="24857023"/>
            <a:ext cx="5080000" cy="1290320"/>
          </a:xfrm>
          <a:prstGeom prst="rect">
            <a:avLst/>
          </a:prstGeom>
        </p:spPr>
      </p:pic>
      <p:sp>
        <p:nvSpPr>
          <p:cNvPr id="31" name="TextBox 30">
            <a:extLst>
              <a:ext uri="{FF2B5EF4-FFF2-40B4-BE49-F238E27FC236}">
                <a16:creationId xmlns:a16="http://schemas.microsoft.com/office/drawing/2014/main" id="{EE40BE4B-BBC7-A167-F1C0-C81406CB11BA}"/>
              </a:ext>
            </a:extLst>
          </p:cNvPr>
          <p:cNvSpPr txBox="1"/>
          <p:nvPr/>
        </p:nvSpPr>
        <p:spPr>
          <a:xfrm>
            <a:off x="15179037" y="25913490"/>
            <a:ext cx="13411200" cy="2964914"/>
          </a:xfrm>
          <a:prstGeom prst="rect">
            <a:avLst/>
          </a:prstGeom>
          <a:noFill/>
        </p:spPr>
        <p:txBody>
          <a:bodyPr wrap="square" rtlCol="0">
            <a:noAutofit/>
          </a:bodyPr>
          <a:lstStyle/>
          <a:p>
            <a:pPr marL="457189" indent="-457189">
              <a:spcAft>
                <a:spcPts val="1600"/>
              </a:spcAft>
              <a:buFont typeface="Arial" panose="020B0604020202020204" pitchFamily="34" charset="0"/>
              <a:buChar char="•"/>
            </a:pPr>
            <a:r>
              <a:rPr lang="en-US" sz="3200" dirty="0"/>
              <a:t>Include a brief caption for figure(s), and explicitly refer to the figure in the text, which includes labeling with legible fonts and font sizes</a:t>
            </a:r>
          </a:p>
          <a:p>
            <a:pPr marL="457189" indent="-457189">
              <a:spcAft>
                <a:spcPts val="1600"/>
              </a:spcAft>
              <a:buFont typeface="Arial" panose="020B0604020202020204" pitchFamily="34" charset="0"/>
              <a:buChar char="•"/>
            </a:pPr>
            <a:r>
              <a:rPr lang="en-US" sz="3200" dirty="0"/>
              <a:t>Figures (Figure 1) should advance the points you’re making in the text</a:t>
            </a:r>
          </a:p>
          <a:p>
            <a:pPr marL="457189" indent="-457189">
              <a:spcAft>
                <a:spcPts val="1600"/>
              </a:spcAft>
              <a:buFont typeface="Arial" panose="020B0604020202020204" pitchFamily="34" charset="0"/>
              <a:buChar char="•"/>
            </a:pPr>
            <a:r>
              <a:rPr lang="en-US" sz="3200" dirty="0"/>
              <a:t>Ensure images and figures are sufficiently high resolution for enlargement</a:t>
            </a:r>
          </a:p>
        </p:txBody>
      </p:sp>
      <p:pic>
        <p:nvPicPr>
          <p:cNvPr id="32" name="Picture 31" descr="A large building with a clock tower&#10;&#10;Description automatically generated with medium confidence">
            <a:extLst>
              <a:ext uri="{FF2B5EF4-FFF2-40B4-BE49-F238E27FC236}">
                <a16:creationId xmlns:a16="http://schemas.microsoft.com/office/drawing/2014/main" id="{77A5D2A9-C11D-29BE-3D10-CDF6AB61AB0D}"/>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5238635" y="29617895"/>
            <a:ext cx="6644637" cy="4142994"/>
          </a:xfrm>
          <a:prstGeom prst="rect">
            <a:avLst/>
          </a:prstGeom>
        </p:spPr>
      </p:pic>
      <p:sp>
        <p:nvSpPr>
          <p:cNvPr id="33" name="TextBox 32">
            <a:extLst>
              <a:ext uri="{FF2B5EF4-FFF2-40B4-BE49-F238E27FC236}">
                <a16:creationId xmlns:a16="http://schemas.microsoft.com/office/drawing/2014/main" id="{1CA337C2-4542-C9C2-161B-573430F2FA0B}"/>
              </a:ext>
            </a:extLst>
          </p:cNvPr>
          <p:cNvSpPr txBox="1"/>
          <p:nvPr/>
        </p:nvSpPr>
        <p:spPr>
          <a:xfrm>
            <a:off x="15120599" y="33760887"/>
            <a:ext cx="6762677" cy="3243965"/>
          </a:xfrm>
          <a:prstGeom prst="rect">
            <a:avLst/>
          </a:prstGeom>
          <a:noFill/>
        </p:spPr>
        <p:txBody>
          <a:bodyPr wrap="square" rtlCol="0">
            <a:spAutoFit/>
          </a:bodyPr>
          <a:lstStyle/>
          <a:p>
            <a:r>
              <a:rPr lang="en-US" sz="5120" dirty="0"/>
              <a:t>Figure 1 - reference figures in your poster. Suggested caption text size is 18 point </a:t>
            </a:r>
          </a:p>
        </p:txBody>
      </p:sp>
      <p:sp>
        <p:nvSpPr>
          <p:cNvPr id="34" name="TextBox 33">
            <a:extLst>
              <a:ext uri="{FF2B5EF4-FFF2-40B4-BE49-F238E27FC236}">
                <a16:creationId xmlns:a16="http://schemas.microsoft.com/office/drawing/2014/main" id="{3BE40CB4-0CF3-E538-79EC-56542CDD27DF}"/>
              </a:ext>
            </a:extLst>
          </p:cNvPr>
          <p:cNvSpPr txBox="1"/>
          <p:nvPr/>
        </p:nvSpPr>
        <p:spPr>
          <a:xfrm>
            <a:off x="22353260" y="34449398"/>
            <a:ext cx="6762677" cy="1668149"/>
          </a:xfrm>
          <a:prstGeom prst="rect">
            <a:avLst/>
          </a:prstGeom>
          <a:noFill/>
        </p:spPr>
        <p:txBody>
          <a:bodyPr wrap="square" rtlCol="0">
            <a:spAutoFit/>
          </a:bodyPr>
          <a:lstStyle/>
          <a:p>
            <a:r>
              <a:rPr lang="en-US" sz="5120" dirty="0"/>
              <a:t>Figure 2 – example chart</a:t>
            </a:r>
          </a:p>
        </p:txBody>
      </p:sp>
      <p:pic>
        <p:nvPicPr>
          <p:cNvPr id="35" name="Picture 34" descr="Logo, company name&#10;&#10;Description automatically generated">
            <a:extLst>
              <a:ext uri="{FF2B5EF4-FFF2-40B4-BE49-F238E27FC236}">
                <a16:creationId xmlns:a16="http://schemas.microsoft.com/office/drawing/2014/main" id="{A83BE7B8-6CF4-8614-94EA-0EBBE14917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5364" y="2275622"/>
            <a:ext cx="7734104" cy="5421608"/>
          </a:xfrm>
          <a:prstGeom prst="rect">
            <a:avLst/>
          </a:prstGeom>
        </p:spPr>
      </p:pic>
      <p:sp>
        <p:nvSpPr>
          <p:cNvPr id="5" name="Rectangle 20">
            <a:extLst>
              <a:ext uri="{FF2B5EF4-FFF2-40B4-BE49-F238E27FC236}">
                <a16:creationId xmlns:a16="http://schemas.microsoft.com/office/drawing/2014/main" id="{136C0F30-7FDC-E57A-6670-5B0FF3EFF70B}"/>
              </a:ext>
            </a:extLst>
          </p:cNvPr>
          <p:cNvSpPr>
            <a:spLocks noChangeArrowheads="1"/>
          </p:cNvSpPr>
          <p:nvPr/>
        </p:nvSpPr>
        <p:spPr bwMode="auto">
          <a:xfrm>
            <a:off x="321205" y="10650858"/>
            <a:ext cx="14173200" cy="1219200"/>
          </a:xfrm>
          <a:prstGeom prst="rect">
            <a:avLst/>
          </a:prstGeom>
          <a:gradFill>
            <a:gsLst>
              <a:gs pos="0">
                <a:srgbClr val="0C5449"/>
              </a:gs>
              <a:gs pos="100000">
                <a:srgbClr val="093F39"/>
              </a:gs>
            </a:gsLst>
            <a:lin ang="18900000" scaled="1"/>
          </a:gradFill>
          <a:ln w="9525">
            <a:noFill/>
            <a:miter lim="800000"/>
            <a:headEnd/>
            <a:tailEnd/>
          </a:ln>
          <a:effectLst/>
        </p:spPr>
        <p:txBody>
          <a:bodyPr wrap="none" lIns="98990" tIns="49496" rIns="98990" bIns="49496" anchor="ctr"/>
          <a:lstStyle/>
          <a:p>
            <a:pPr algn="ctr" defTabSz="3224526"/>
            <a:r>
              <a:rPr lang="en-US" sz="4800" b="1" dirty="0">
                <a:solidFill>
                  <a:srgbClr val="FFE596"/>
                </a:solidFill>
              </a:rPr>
              <a:t>Introduction</a:t>
            </a:r>
          </a:p>
        </p:txBody>
      </p:sp>
      <p:sp>
        <p:nvSpPr>
          <p:cNvPr id="7" name="Rectangle 22">
            <a:extLst>
              <a:ext uri="{FF2B5EF4-FFF2-40B4-BE49-F238E27FC236}">
                <a16:creationId xmlns:a16="http://schemas.microsoft.com/office/drawing/2014/main" id="{52698F78-F582-4476-3843-D7A977D15613}"/>
              </a:ext>
            </a:extLst>
          </p:cNvPr>
          <p:cNvSpPr>
            <a:spLocks noChangeArrowheads="1"/>
          </p:cNvSpPr>
          <p:nvPr/>
        </p:nvSpPr>
        <p:spPr bwMode="auto">
          <a:xfrm>
            <a:off x="14856546" y="10650858"/>
            <a:ext cx="14179888" cy="1219200"/>
          </a:xfrm>
          <a:prstGeom prst="rect">
            <a:avLst/>
          </a:prstGeom>
          <a:gradFill>
            <a:gsLst>
              <a:gs pos="0">
                <a:srgbClr val="0C5449"/>
              </a:gs>
              <a:gs pos="100000">
                <a:srgbClr val="093F39"/>
              </a:gs>
            </a:gsLst>
            <a:lin ang="18900000" scaled="1"/>
          </a:gradFill>
          <a:ln w="9525">
            <a:noFill/>
            <a:miter lim="800000"/>
            <a:headEnd/>
            <a:tailEnd/>
          </a:ln>
          <a:effectLst/>
        </p:spPr>
        <p:txBody>
          <a:bodyPr wrap="none" lIns="98990" tIns="49496" rIns="98990" bIns="49496" anchor="ctr"/>
          <a:lstStyle/>
          <a:p>
            <a:pPr algn="ctr" defTabSz="3224526"/>
            <a:r>
              <a:rPr lang="en-US" sz="4800" b="1">
                <a:solidFill>
                  <a:srgbClr val="FFE596"/>
                </a:solidFill>
              </a:rPr>
              <a:t>Methods</a:t>
            </a:r>
          </a:p>
        </p:txBody>
      </p:sp>
      <p:sp>
        <p:nvSpPr>
          <p:cNvPr id="9" name="Rectangle 25">
            <a:extLst>
              <a:ext uri="{FF2B5EF4-FFF2-40B4-BE49-F238E27FC236}">
                <a16:creationId xmlns:a16="http://schemas.microsoft.com/office/drawing/2014/main" id="{D776BFB2-EAE4-9874-F2BF-8C237A6EFCAE}"/>
              </a:ext>
            </a:extLst>
          </p:cNvPr>
          <p:cNvSpPr>
            <a:spLocks noChangeArrowheads="1"/>
          </p:cNvSpPr>
          <p:nvPr/>
        </p:nvSpPr>
        <p:spPr bwMode="auto">
          <a:xfrm>
            <a:off x="29391886" y="10650858"/>
            <a:ext cx="14178109" cy="1219200"/>
          </a:xfrm>
          <a:prstGeom prst="rect">
            <a:avLst/>
          </a:prstGeom>
          <a:gradFill>
            <a:gsLst>
              <a:gs pos="0">
                <a:srgbClr val="0C5449"/>
              </a:gs>
              <a:gs pos="100000">
                <a:srgbClr val="093F39"/>
              </a:gs>
            </a:gsLst>
            <a:lin ang="18900000" scaled="1"/>
          </a:gradFill>
          <a:ln w="9525">
            <a:noFill/>
            <a:miter lim="800000"/>
            <a:headEnd/>
            <a:tailEnd/>
          </a:ln>
          <a:effectLst/>
        </p:spPr>
        <p:txBody>
          <a:bodyPr wrap="none" lIns="98990" tIns="49496" rIns="98990" bIns="49496" anchor="ctr"/>
          <a:lstStyle/>
          <a:p>
            <a:pPr algn="ctr" defTabSz="3224526"/>
            <a:r>
              <a:rPr lang="en-US" sz="4800" b="1">
                <a:solidFill>
                  <a:srgbClr val="FFE596"/>
                </a:solidFill>
              </a:rPr>
              <a:t>Conclusion</a:t>
            </a:r>
          </a:p>
        </p:txBody>
      </p:sp>
      <p:sp>
        <p:nvSpPr>
          <p:cNvPr id="2" name="Rectangle 22">
            <a:extLst>
              <a:ext uri="{FF2B5EF4-FFF2-40B4-BE49-F238E27FC236}">
                <a16:creationId xmlns:a16="http://schemas.microsoft.com/office/drawing/2014/main" id="{D12F7E53-8119-70C1-90F7-6EB79D8CDDC4}"/>
              </a:ext>
            </a:extLst>
          </p:cNvPr>
          <p:cNvSpPr>
            <a:spLocks noChangeArrowheads="1"/>
          </p:cNvSpPr>
          <p:nvPr/>
        </p:nvSpPr>
        <p:spPr bwMode="auto">
          <a:xfrm>
            <a:off x="14856546" y="24425797"/>
            <a:ext cx="14179888" cy="1219200"/>
          </a:xfrm>
          <a:prstGeom prst="rect">
            <a:avLst/>
          </a:prstGeom>
          <a:gradFill>
            <a:gsLst>
              <a:gs pos="0">
                <a:srgbClr val="0C5449"/>
              </a:gs>
              <a:gs pos="100000">
                <a:srgbClr val="093F39"/>
              </a:gs>
            </a:gsLst>
            <a:lin ang="18900000" scaled="1"/>
          </a:gradFill>
          <a:ln w="9525">
            <a:noFill/>
            <a:miter lim="800000"/>
            <a:headEnd/>
            <a:tailEnd/>
          </a:ln>
          <a:effectLst/>
        </p:spPr>
        <p:txBody>
          <a:bodyPr wrap="none" lIns="98990" tIns="49496" rIns="98990" bIns="49496" anchor="ctr"/>
          <a:lstStyle/>
          <a:p>
            <a:pPr algn="ctr" defTabSz="3224526"/>
            <a:r>
              <a:rPr lang="en-US" sz="4800" b="1" dirty="0">
                <a:solidFill>
                  <a:srgbClr val="FFE596"/>
                </a:solidFill>
              </a:rPr>
              <a:t>Results</a:t>
            </a:r>
          </a:p>
        </p:txBody>
      </p:sp>
    </p:spTree>
    <p:extLst>
      <p:ext uri="{BB962C8B-B14F-4D97-AF65-F5344CB8AC3E}">
        <p14:creationId xmlns:p14="http://schemas.microsoft.com/office/powerpoint/2010/main" val="3265229778"/>
      </p:ext>
    </p:extLst>
  </p:cSld>
  <p:clrMapOvr>
    <a:masterClrMapping/>
  </p:clrMapOvr>
</p:sld>
</file>

<file path=ppt/theme/theme1.xml><?xml version="1.0" encoding="utf-8"?>
<a:theme xmlns:a="http://schemas.openxmlformats.org/drawingml/2006/main" name="Office Theme">
  <a:themeElements>
    <a:clrScheme name="WSU">
      <a:dk1>
        <a:sysClr val="windowText" lastClr="000000"/>
      </a:dk1>
      <a:lt1>
        <a:sysClr val="window" lastClr="FFFFFF"/>
      </a:lt1>
      <a:dk2>
        <a:srgbClr val="0C5449"/>
      </a:dk2>
      <a:lt2>
        <a:srgbClr val="E7E6E6"/>
      </a:lt2>
      <a:accent1>
        <a:srgbClr val="0C5449"/>
      </a:accent1>
      <a:accent2>
        <a:srgbClr val="179769"/>
      </a:accent2>
      <a:accent3>
        <a:srgbClr val="DBDBDB"/>
      </a:accent3>
      <a:accent4>
        <a:srgbClr val="FFCC33"/>
      </a:accent4>
      <a:accent5>
        <a:srgbClr val="3D7A67"/>
      </a:accent5>
      <a:accent6>
        <a:srgbClr val="43B087"/>
      </a:accent6>
      <a:hlink>
        <a:srgbClr val="0C5449"/>
      </a:hlink>
      <a:folHlink>
        <a:srgbClr val="0C5449"/>
      </a:folHlink>
    </a:clrScheme>
    <a:fontScheme name="WSU Lato">
      <a:majorFont>
        <a:latin typeface="Lato Black"/>
        <a:ea typeface=""/>
        <a:cs typeface=""/>
      </a:majorFont>
      <a:minorFont>
        <a:latin typeface="Lato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124</TotalTime>
  <Words>778</Words>
  <Application>Microsoft Office PowerPoint</Application>
  <PresentationFormat>Custom</PresentationFormat>
  <Paragraphs>60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Lato Black</vt:lpstr>
      <vt:lpstr>Lato Medium</vt:lpstr>
      <vt:lpstr>Times</vt:lpstr>
      <vt:lpstr>Office Theme</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4x4 PowerPoint poster template</dc:title>
  <dc:subject>WSU SOM 4x4 PowerPoint poster template</dc:subject>
  <dc:creator>Medical Communications</dc:creator>
  <cp:keywords>WSU SOM 4x4 PowerPoint poster template</cp:keywords>
  <cp:lastModifiedBy>Matt Garin</cp:lastModifiedBy>
  <cp:revision>25</cp:revision>
  <dcterms:created xsi:type="dcterms:W3CDTF">2023-01-18T20:18:19Z</dcterms:created>
  <dcterms:modified xsi:type="dcterms:W3CDTF">2023-12-16T03:30:27Z</dcterms:modified>
  <cp:category>poster template</cp:category>
</cp:coreProperties>
</file>