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192"/>
    <a:srgbClr val="FFDB6F"/>
    <a:srgbClr val="3D7A67"/>
    <a:srgbClr val="179769"/>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22" d="100"/>
          <a:sy n="22" d="100"/>
        </p:scale>
        <p:origin x="123"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566-4CC2-9685-25194FA904A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566-4CC2-9685-25194FA904A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566-4CC2-9685-25194FA904A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566-4CC2-9685-25194FA904A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566-4CC2-9685-25194FA904A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x4 poster template">
    <p:bg>
      <p:bgPr>
        <a:blipFill dpi="0" rotWithShape="1">
          <a:blip r:embed="rId2">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1E920B0-47D5-D392-8721-622383440FAD}"/>
              </a:ext>
            </a:extLst>
          </p:cNvPr>
          <p:cNvSpPr/>
          <p:nvPr userDrawn="1"/>
        </p:nvSpPr>
        <p:spPr>
          <a:xfrm>
            <a:off x="3" y="8473440"/>
            <a:ext cx="12858750" cy="13472160"/>
          </a:xfrm>
          <a:prstGeom prst="rtTriangle">
            <a:avLst/>
          </a:prstGeom>
          <a:solidFill>
            <a:srgbClr val="71A192"/>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a:p>
        </p:txBody>
      </p:sp>
      <p:sp>
        <p:nvSpPr>
          <p:cNvPr id="10" name="Freeform 7">
            <a:extLst>
              <a:ext uri="{FF2B5EF4-FFF2-40B4-BE49-F238E27FC236}">
                <a16:creationId xmlns:a16="http://schemas.microsoft.com/office/drawing/2014/main" id="{418D4B2D-20B9-B48C-065C-D6F3DD0E0FC4}"/>
              </a:ext>
            </a:extLst>
          </p:cNvPr>
          <p:cNvSpPr/>
          <p:nvPr userDrawn="1"/>
        </p:nvSpPr>
        <p:spPr>
          <a:xfrm>
            <a:off x="-8568" y="0"/>
            <a:ext cx="32926968" cy="2194856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DB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a:p>
        </p:txBody>
      </p:sp>
      <p:sp>
        <p:nvSpPr>
          <p:cNvPr id="17" name="Rectangle 16">
            <a:extLst>
              <a:ext uri="{FF2B5EF4-FFF2-40B4-BE49-F238E27FC236}">
                <a16:creationId xmlns:a16="http://schemas.microsoft.com/office/drawing/2014/main" id="{3D84806E-84A4-5B1F-59AC-092381CB2570}"/>
              </a:ext>
            </a:extLst>
          </p:cNvPr>
          <p:cNvSpPr/>
          <p:nvPr userDrawn="1"/>
        </p:nvSpPr>
        <p:spPr>
          <a:xfrm>
            <a:off x="1" y="-1"/>
            <a:ext cx="32918400" cy="485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D1D0BC5B-2D83-4489-2246-F312EC6BE267}"/>
              </a:ext>
            </a:extLst>
          </p:cNvPr>
          <p:cNvSpPr>
            <a:spLocks noChangeArrowheads="1"/>
          </p:cNvSpPr>
          <p:nvPr userDrawn="1"/>
        </p:nvSpPr>
        <p:spPr bwMode="auto">
          <a:xfrm>
            <a:off x="375951"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9" name="Rectangle 20">
            <a:extLst>
              <a:ext uri="{FF2B5EF4-FFF2-40B4-BE49-F238E27FC236}">
                <a16:creationId xmlns:a16="http://schemas.microsoft.com/office/drawing/2014/main" id="{21799AE2-8A70-8D12-4C66-D6DFCE17E120}"/>
              </a:ext>
            </a:extLst>
          </p:cNvPr>
          <p:cNvSpPr>
            <a:spLocks noChangeArrowheads="1"/>
          </p:cNvSpPr>
          <p:nvPr userDrawn="1"/>
        </p:nvSpPr>
        <p:spPr bwMode="auto">
          <a:xfrm>
            <a:off x="22026849"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0" name="Rectangle 20">
            <a:extLst>
              <a:ext uri="{FF2B5EF4-FFF2-40B4-BE49-F238E27FC236}">
                <a16:creationId xmlns:a16="http://schemas.microsoft.com/office/drawing/2014/main" id="{F5048CEF-0863-1239-51D5-C5E323DA9C3F}"/>
              </a:ext>
            </a:extLst>
          </p:cNvPr>
          <p:cNvSpPr>
            <a:spLocks noChangeArrowheads="1"/>
          </p:cNvSpPr>
          <p:nvPr userDrawn="1"/>
        </p:nvSpPr>
        <p:spPr bwMode="auto">
          <a:xfrm>
            <a:off x="11201400"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1" name="Rectangle 20">
            <a:extLst>
              <a:ext uri="{FF2B5EF4-FFF2-40B4-BE49-F238E27FC236}">
                <a16:creationId xmlns:a16="http://schemas.microsoft.com/office/drawing/2014/main" id="{18ECF256-E193-2B65-93BD-16E71E896337}"/>
              </a:ext>
            </a:extLst>
          </p:cNvPr>
          <p:cNvSpPr>
            <a:spLocks noChangeArrowheads="1"/>
          </p:cNvSpPr>
          <p:nvPr userDrawn="1"/>
        </p:nvSpPr>
        <p:spPr bwMode="auto">
          <a:xfrm flipV="1">
            <a:off x="375951" y="21818000"/>
            <a:ext cx="10515600" cy="127600"/>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2" name="Rectangle 20">
            <a:extLst>
              <a:ext uri="{FF2B5EF4-FFF2-40B4-BE49-F238E27FC236}">
                <a16:creationId xmlns:a16="http://schemas.microsoft.com/office/drawing/2014/main" id="{6763E014-2615-1906-97AF-02A158F6C1EC}"/>
              </a:ext>
            </a:extLst>
          </p:cNvPr>
          <p:cNvSpPr>
            <a:spLocks noChangeArrowheads="1"/>
          </p:cNvSpPr>
          <p:nvPr userDrawn="1"/>
        </p:nvSpPr>
        <p:spPr bwMode="auto">
          <a:xfrm flipV="1">
            <a:off x="22026849" y="21818000"/>
            <a:ext cx="10515600" cy="127600"/>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3" name="Rectangle 20">
            <a:extLst>
              <a:ext uri="{FF2B5EF4-FFF2-40B4-BE49-F238E27FC236}">
                <a16:creationId xmlns:a16="http://schemas.microsoft.com/office/drawing/2014/main" id="{06DADD03-1FF2-D6EE-2066-A7751E1217B3}"/>
              </a:ext>
            </a:extLst>
          </p:cNvPr>
          <p:cNvSpPr>
            <a:spLocks noChangeArrowheads="1"/>
          </p:cNvSpPr>
          <p:nvPr userDrawn="1"/>
        </p:nvSpPr>
        <p:spPr bwMode="auto">
          <a:xfrm flipV="1">
            <a:off x="11201400" y="21817999"/>
            <a:ext cx="10515600" cy="127599"/>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cxnSp>
        <p:nvCxnSpPr>
          <p:cNvPr id="26" name="Straight Connector 25">
            <a:extLst>
              <a:ext uri="{FF2B5EF4-FFF2-40B4-BE49-F238E27FC236}">
                <a16:creationId xmlns:a16="http://schemas.microsoft.com/office/drawing/2014/main" id="{89F656D5-1792-8A8F-6301-DB5ADD0F77F8}"/>
              </a:ext>
            </a:extLst>
          </p:cNvPr>
          <p:cNvCxnSpPr/>
          <p:nvPr userDrawn="1"/>
        </p:nvCxnSpPr>
        <p:spPr>
          <a:xfrm>
            <a:off x="-8568" y="4751283"/>
            <a:ext cx="32918400" cy="0"/>
          </a:xfrm>
          <a:prstGeom prst="line">
            <a:avLst/>
          </a:prstGeom>
          <a:ln w="63500" cap="rnd">
            <a:solidFill>
              <a:srgbClr val="71A1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6204"/>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1432838" rtl="0" eaLnBrk="1" latinLnBrk="0" hangingPunct="1">
        <a:spcBef>
          <a:spcPct val="0"/>
        </a:spcBef>
        <a:buNone/>
        <a:defRPr sz="4400" kern="1200" cap="all" baseline="0">
          <a:solidFill>
            <a:schemeClr val="tx1"/>
          </a:solidFill>
          <a:latin typeface="+mj-lt"/>
          <a:ea typeface="+mj-ea"/>
          <a:cs typeface="+mj-cs"/>
        </a:defRPr>
      </a:lvl1pPr>
    </p:titleStyle>
    <p:body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p:bodyStyle>
    <p:otherStyle>
      <a:defPPr>
        <a:defRPr lang="en-US"/>
      </a:defPPr>
      <a:lvl1pPr marL="0" algn="l" defTabSz="1432838" rtl="0" eaLnBrk="1" latinLnBrk="0" hangingPunct="1">
        <a:defRPr sz="2800" kern="1200">
          <a:solidFill>
            <a:schemeClr val="tx1"/>
          </a:solidFill>
          <a:latin typeface="+mn-lt"/>
          <a:ea typeface="+mn-ea"/>
          <a:cs typeface="+mn-cs"/>
        </a:defRPr>
      </a:lvl1pPr>
      <a:lvl2pPr marL="716419" algn="l" defTabSz="1432838" rtl="0" eaLnBrk="1" latinLnBrk="0" hangingPunct="1">
        <a:defRPr sz="2800" kern="1200">
          <a:solidFill>
            <a:schemeClr val="tx1"/>
          </a:solidFill>
          <a:latin typeface="+mn-lt"/>
          <a:ea typeface="+mn-ea"/>
          <a:cs typeface="+mn-cs"/>
        </a:defRPr>
      </a:lvl2pPr>
      <a:lvl3pPr marL="1432838" algn="l" defTabSz="1432838" rtl="0" eaLnBrk="1" latinLnBrk="0" hangingPunct="1">
        <a:defRPr sz="2800" kern="1200">
          <a:solidFill>
            <a:schemeClr val="tx1"/>
          </a:solidFill>
          <a:latin typeface="+mn-lt"/>
          <a:ea typeface="+mn-ea"/>
          <a:cs typeface="+mn-cs"/>
        </a:defRPr>
      </a:lvl3pPr>
      <a:lvl4pPr marL="2149257" algn="l" defTabSz="1432838" rtl="0" eaLnBrk="1" latinLnBrk="0" hangingPunct="1">
        <a:defRPr sz="2800" kern="1200">
          <a:solidFill>
            <a:schemeClr val="tx1"/>
          </a:solidFill>
          <a:latin typeface="+mn-lt"/>
          <a:ea typeface="+mn-ea"/>
          <a:cs typeface="+mn-cs"/>
        </a:defRPr>
      </a:lvl4pPr>
      <a:lvl5pPr marL="2865676" algn="l" defTabSz="1432838" rtl="0" eaLnBrk="1" latinLnBrk="0" hangingPunct="1">
        <a:defRPr sz="2800" kern="1200">
          <a:solidFill>
            <a:schemeClr val="tx1"/>
          </a:solidFill>
          <a:latin typeface="+mn-lt"/>
          <a:ea typeface="+mn-ea"/>
          <a:cs typeface="+mn-cs"/>
        </a:defRPr>
      </a:lvl5pPr>
      <a:lvl6pPr marL="3582095" algn="l" defTabSz="1432838" rtl="0" eaLnBrk="1" latinLnBrk="0" hangingPunct="1">
        <a:defRPr sz="2800" kern="1200">
          <a:solidFill>
            <a:schemeClr val="tx1"/>
          </a:solidFill>
          <a:latin typeface="+mn-lt"/>
          <a:ea typeface="+mn-ea"/>
          <a:cs typeface="+mn-cs"/>
        </a:defRPr>
      </a:lvl6pPr>
      <a:lvl7pPr marL="4298514" algn="l" defTabSz="1432838" rtl="0" eaLnBrk="1" latinLnBrk="0" hangingPunct="1">
        <a:defRPr sz="2800" kern="1200">
          <a:solidFill>
            <a:schemeClr val="tx1"/>
          </a:solidFill>
          <a:latin typeface="+mn-lt"/>
          <a:ea typeface="+mn-ea"/>
          <a:cs typeface="+mn-cs"/>
        </a:defRPr>
      </a:lvl7pPr>
      <a:lvl8pPr marL="5014933" algn="l" defTabSz="1432838" rtl="0" eaLnBrk="1" latinLnBrk="0" hangingPunct="1">
        <a:defRPr sz="2800" kern="1200">
          <a:solidFill>
            <a:schemeClr val="tx1"/>
          </a:solidFill>
          <a:latin typeface="+mn-lt"/>
          <a:ea typeface="+mn-ea"/>
          <a:cs typeface="+mn-cs"/>
        </a:defRPr>
      </a:lvl8pPr>
      <a:lvl9pPr marL="5731352" algn="l" defTabSz="143283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840486-C9C2-0E88-40E1-77E1F74C78E8}"/>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5" name="Rectangle 20">
            <a:extLst>
              <a:ext uri="{FF2B5EF4-FFF2-40B4-BE49-F238E27FC236}">
                <a16:creationId xmlns:a16="http://schemas.microsoft.com/office/drawing/2014/main" id="{CA13F598-8E19-7570-E50C-04BC52563179}"/>
              </a:ext>
            </a:extLst>
          </p:cNvPr>
          <p:cNvSpPr>
            <a:spLocks noChangeArrowheads="1"/>
          </p:cNvSpPr>
          <p:nvPr/>
        </p:nvSpPr>
        <p:spPr bwMode="auto">
          <a:xfrm>
            <a:off x="67056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6" name="Rectangle 21">
            <a:extLst>
              <a:ext uri="{FF2B5EF4-FFF2-40B4-BE49-F238E27FC236}">
                <a16:creationId xmlns:a16="http://schemas.microsoft.com/office/drawing/2014/main" id="{D6410969-EA73-6693-4EB4-03A35FBCD811}"/>
              </a:ext>
            </a:extLst>
          </p:cNvPr>
          <p:cNvSpPr>
            <a:spLocks noChangeArrowheads="1"/>
          </p:cNvSpPr>
          <p:nvPr/>
        </p:nvSpPr>
        <p:spPr bwMode="auto">
          <a:xfrm>
            <a:off x="22189440" y="16308108"/>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7" name="Rectangle 22">
            <a:extLst>
              <a:ext uri="{FF2B5EF4-FFF2-40B4-BE49-F238E27FC236}">
                <a16:creationId xmlns:a16="http://schemas.microsoft.com/office/drawing/2014/main" id="{110B5731-4BAA-2AF9-0D6A-CA9207C23D10}"/>
              </a:ext>
            </a:extLst>
          </p:cNvPr>
          <p:cNvSpPr>
            <a:spLocks noChangeArrowheads="1"/>
          </p:cNvSpPr>
          <p:nvPr/>
        </p:nvSpPr>
        <p:spPr bwMode="auto">
          <a:xfrm>
            <a:off x="1143000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8" name="Rectangle 24">
            <a:extLst>
              <a:ext uri="{FF2B5EF4-FFF2-40B4-BE49-F238E27FC236}">
                <a16:creationId xmlns:a16="http://schemas.microsoft.com/office/drawing/2014/main" id="{9D5E43D5-7BAF-4E80-676E-82CB18A3FC59}"/>
              </a:ext>
            </a:extLst>
          </p:cNvPr>
          <p:cNvSpPr>
            <a:spLocks noChangeArrowheads="1"/>
          </p:cNvSpPr>
          <p:nvPr/>
        </p:nvSpPr>
        <p:spPr bwMode="auto">
          <a:xfrm>
            <a:off x="11430000" y="12888565"/>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9" name="Rectangle 25">
            <a:extLst>
              <a:ext uri="{FF2B5EF4-FFF2-40B4-BE49-F238E27FC236}">
                <a16:creationId xmlns:a16="http://schemas.microsoft.com/office/drawing/2014/main" id="{A1B9FADB-3D71-4C95-4280-09033C0BF38B}"/>
              </a:ext>
            </a:extLst>
          </p:cNvPr>
          <p:cNvSpPr>
            <a:spLocks noChangeArrowheads="1"/>
          </p:cNvSpPr>
          <p:nvPr/>
        </p:nvSpPr>
        <p:spPr bwMode="auto">
          <a:xfrm>
            <a:off x="2218944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10" name="Title 8">
            <a:extLst>
              <a:ext uri="{FF2B5EF4-FFF2-40B4-BE49-F238E27FC236}">
                <a16:creationId xmlns:a16="http://schemas.microsoft.com/office/drawing/2014/main" id="{E75B5362-ED83-EB0A-2872-2CD8CF5B030A}"/>
              </a:ext>
            </a:extLst>
          </p:cNvPr>
          <p:cNvSpPr txBox="1">
            <a:spLocks/>
          </p:cNvSpPr>
          <p:nvPr/>
        </p:nvSpPr>
        <p:spPr>
          <a:xfrm>
            <a:off x="6789905" y="644336"/>
            <a:ext cx="25638637" cy="1978431"/>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4800" cap="none" dirty="0">
                <a:solidFill>
                  <a:schemeClr val="bg1"/>
                </a:solidFill>
              </a:rPr>
              <a:t>Title – this is a </a:t>
            </a:r>
            <a:r>
              <a:rPr lang="en-US" sz="4800" cap="none" dirty="0">
                <a:solidFill>
                  <a:srgbClr val="FFCC33"/>
                </a:solidFill>
              </a:rPr>
              <a:t>72” x 48”  (6’ x 4’) poster</a:t>
            </a:r>
            <a:r>
              <a:rPr lang="en-US" sz="4800" cap="none" dirty="0">
                <a:solidFill>
                  <a:schemeClr val="bg1"/>
                </a:solidFill>
              </a:rPr>
              <a:t>, 96 point </a:t>
            </a:r>
            <a:r>
              <a:rPr lang="en-US" sz="4800" cap="none" dirty="0" err="1">
                <a:solidFill>
                  <a:schemeClr val="bg1"/>
                </a:solidFill>
              </a:rPr>
              <a:t>Lato</a:t>
            </a:r>
            <a:r>
              <a:rPr lang="en-US" sz="4800" cap="none" dirty="0">
                <a:solidFill>
                  <a:schemeClr val="bg1"/>
                </a:solidFill>
              </a:rPr>
              <a:t> title heading, </a:t>
            </a:r>
          </a:p>
          <a:p>
            <a:pPr algn="ctr"/>
            <a:r>
              <a:rPr lang="en-US" sz="4800" cap="none" dirty="0">
                <a:solidFill>
                  <a:schemeClr val="bg1"/>
                </a:solidFill>
              </a:rPr>
              <a:t>legible at 14 feet away when printed at 200%</a:t>
            </a:r>
          </a:p>
        </p:txBody>
      </p:sp>
      <p:sp>
        <p:nvSpPr>
          <p:cNvPr id="11" name="Subtitle 9">
            <a:extLst>
              <a:ext uri="{FF2B5EF4-FFF2-40B4-BE49-F238E27FC236}">
                <a16:creationId xmlns:a16="http://schemas.microsoft.com/office/drawing/2014/main" id="{44C51A12-6EA1-C6AF-DEA0-D3FE216312F0}"/>
              </a:ext>
            </a:extLst>
          </p:cNvPr>
          <p:cNvSpPr txBox="1">
            <a:spLocks/>
          </p:cNvSpPr>
          <p:nvPr/>
        </p:nvSpPr>
        <p:spPr>
          <a:xfrm>
            <a:off x="6789906" y="2993366"/>
            <a:ext cx="25638636" cy="1529673"/>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3000" dirty="0">
                <a:solidFill>
                  <a:schemeClr val="bg1"/>
                </a:solidFill>
              </a:rPr>
              <a:t>Authors and affiliations</a:t>
            </a:r>
          </a:p>
          <a:p>
            <a:pPr algn="ctr">
              <a:spcBef>
                <a:spcPts val="0"/>
              </a:spcBef>
            </a:pPr>
            <a:r>
              <a:rPr lang="en-US" sz="3000" dirty="0">
                <a:solidFill>
                  <a:schemeClr val="bg1"/>
                </a:solidFill>
              </a:rPr>
              <a:t>56 point </a:t>
            </a:r>
            <a:r>
              <a:rPr lang="en-US" sz="3000" dirty="0" err="1">
                <a:solidFill>
                  <a:schemeClr val="bg1"/>
                </a:solidFill>
              </a:rPr>
              <a:t>Lato</a:t>
            </a:r>
            <a:r>
              <a:rPr lang="en-US" sz="3000" dirty="0">
                <a:solidFill>
                  <a:schemeClr val="bg1"/>
                </a:solidFill>
              </a:rPr>
              <a:t> medium body when printed at 200%</a:t>
            </a:r>
          </a:p>
        </p:txBody>
      </p:sp>
      <p:sp>
        <p:nvSpPr>
          <p:cNvPr id="12" name="Rectangle 11">
            <a:extLst>
              <a:ext uri="{FF2B5EF4-FFF2-40B4-BE49-F238E27FC236}">
                <a16:creationId xmlns:a16="http://schemas.microsoft.com/office/drawing/2014/main" id="{067BE8FA-517A-4283-431F-D72EE9A28880}"/>
              </a:ext>
            </a:extLst>
          </p:cNvPr>
          <p:cNvSpPr/>
          <p:nvPr/>
        </p:nvSpPr>
        <p:spPr>
          <a:xfrm>
            <a:off x="256489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372CDC2-626F-55E9-B142-7F3E63B4D0F1}"/>
              </a:ext>
            </a:extLst>
          </p:cNvPr>
          <p:cNvSpPr/>
          <p:nvPr/>
        </p:nvSpPr>
        <p:spPr>
          <a:xfrm>
            <a:off x="291083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9F0E26E-85DB-A999-F461-563D3D0A8C3F}"/>
              </a:ext>
            </a:extLst>
          </p:cNvPr>
          <p:cNvSpPr/>
          <p:nvPr/>
        </p:nvSpPr>
        <p:spPr>
          <a:xfrm>
            <a:off x="221894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299D776-9FAB-BDFA-2C15-48E770339F82}"/>
              </a:ext>
            </a:extLst>
          </p:cNvPr>
          <p:cNvSpPr txBox="1"/>
          <p:nvPr/>
        </p:nvSpPr>
        <p:spPr>
          <a:xfrm>
            <a:off x="22189439" y="9420700"/>
            <a:ext cx="10058400" cy="369332"/>
          </a:xfrm>
          <a:prstGeom prst="rect">
            <a:avLst/>
          </a:prstGeom>
          <a:noFill/>
        </p:spPr>
        <p:txBody>
          <a:bodyPr wrap="square" rtlCol="0">
            <a:noAutofit/>
          </a:bodyPr>
          <a:lstStyle/>
          <a:p>
            <a:pPr>
              <a:spcAft>
                <a:spcPts val="1200"/>
              </a:spcAft>
            </a:pPr>
            <a:r>
              <a:rPr lang="en-US" dirty="0"/>
              <a:t>Below are 3 accent gradients you can use as part of the WSU color branding.</a:t>
            </a:r>
          </a:p>
        </p:txBody>
      </p:sp>
      <p:sp>
        <p:nvSpPr>
          <p:cNvPr id="16" name="TextBox 15">
            <a:extLst>
              <a:ext uri="{FF2B5EF4-FFF2-40B4-BE49-F238E27FC236}">
                <a16:creationId xmlns:a16="http://schemas.microsoft.com/office/drawing/2014/main" id="{E443B1F3-6BD2-5ED3-B1D0-5610FA9918FC}"/>
              </a:ext>
            </a:extLst>
          </p:cNvPr>
          <p:cNvSpPr txBox="1"/>
          <p:nvPr/>
        </p:nvSpPr>
        <p:spPr>
          <a:xfrm>
            <a:off x="670560" y="6338853"/>
            <a:ext cx="10058400" cy="11141512"/>
          </a:xfrm>
          <a:prstGeom prst="rect">
            <a:avLst/>
          </a:prstGeom>
          <a:noFill/>
        </p:spPr>
        <p:txBody>
          <a:bodyPr wrap="square" rtlCol="0">
            <a:noAutofit/>
          </a:bodyPr>
          <a:lstStyle/>
          <a:p>
            <a:pPr>
              <a:spcAft>
                <a:spcPts val="1200"/>
              </a:spcAft>
            </a:pPr>
            <a:r>
              <a:rPr lang="en-US" dirty="0"/>
              <a:t>Any posters that are meant to be read at a minimum distance; the following sizes are suggested (when printed at 200% for a 6’x4’ poster):</a:t>
            </a:r>
          </a:p>
          <a:p>
            <a:pPr marL="576263" indent="-347663">
              <a:spcAft>
                <a:spcPts val="1200"/>
              </a:spcAft>
              <a:buFont typeface="Arial" panose="020B0604020202020204" pitchFamily="34" charset="0"/>
              <a:buChar char="•"/>
            </a:pPr>
            <a:r>
              <a:rPr lang="en-US" dirty="0"/>
              <a:t>Title: 96 pt bolded</a:t>
            </a:r>
          </a:p>
          <a:p>
            <a:pPr marL="576263" indent="-347663">
              <a:spcAft>
                <a:spcPts val="1200"/>
              </a:spcAft>
              <a:buFont typeface="Arial" panose="020B0604020202020204" pitchFamily="34" charset="0"/>
              <a:buChar char="•"/>
            </a:pPr>
            <a:r>
              <a:rPr lang="en-US" dirty="0"/>
              <a:t>Authors and affiliations: 54 - 60 </a:t>
            </a:r>
            <a:r>
              <a:rPr lang="en-US" dirty="0" err="1"/>
              <a:t>pt</a:t>
            </a:r>
            <a:endParaRPr lang="en-US" dirty="0"/>
          </a:p>
          <a:p>
            <a:pPr marL="576263" indent="-347663">
              <a:spcAft>
                <a:spcPts val="1200"/>
              </a:spcAft>
              <a:buFont typeface="Arial" panose="020B0604020202020204" pitchFamily="34" charset="0"/>
              <a:buChar char="•"/>
            </a:pPr>
            <a:r>
              <a:rPr lang="en-US" dirty="0"/>
              <a:t>Headings: 72 pt</a:t>
            </a:r>
          </a:p>
          <a:p>
            <a:pPr marL="576263" indent="-347663">
              <a:spcAft>
                <a:spcPts val="1200"/>
              </a:spcAft>
              <a:buFont typeface="Arial" panose="020B0604020202020204" pitchFamily="34" charset="0"/>
              <a:buChar char="•"/>
            </a:pPr>
            <a:r>
              <a:rPr lang="en-US" dirty="0"/>
              <a:t>Body text: 24 - 36 pt</a:t>
            </a:r>
          </a:p>
          <a:p>
            <a:pPr marL="576263" indent="-347663">
              <a:spcAft>
                <a:spcPts val="1200"/>
              </a:spcAft>
              <a:buFont typeface="Arial" panose="020B0604020202020204" pitchFamily="34" charset="0"/>
              <a:buChar char="•"/>
            </a:pPr>
            <a:r>
              <a:rPr lang="en-US" dirty="0"/>
              <a:t>Captions: 20 pt</a:t>
            </a:r>
          </a:p>
          <a:p>
            <a:pPr>
              <a:spcAft>
                <a:spcPts val="1200"/>
              </a:spcAft>
            </a:pPr>
            <a:r>
              <a:rPr lang="en-US" dirty="0"/>
              <a:t>For readability, the following sizes are suggested for the body text:</a:t>
            </a:r>
          </a:p>
          <a:p>
            <a:pPr marL="576263" indent="-347663">
              <a:spcAft>
                <a:spcPts val="1200"/>
              </a:spcAft>
              <a:buFont typeface="Arial" panose="020B0604020202020204" pitchFamily="34" charset="0"/>
              <a:buChar char="•"/>
            </a:pPr>
            <a:r>
              <a:rPr lang="en-US" dirty="0"/>
              <a:t>To be legible at 6 feet use 30 point. (most common for conferences)</a:t>
            </a:r>
          </a:p>
          <a:p>
            <a:pPr marL="576263" indent="-347663">
              <a:spcAft>
                <a:spcPts val="1200"/>
              </a:spcAft>
              <a:buFont typeface="Arial" panose="020B0604020202020204" pitchFamily="34" charset="0"/>
              <a:buChar char="•"/>
            </a:pPr>
            <a:r>
              <a:rPr lang="en-US" dirty="0"/>
              <a:t>To be legible at 10 feet use 48 point.</a:t>
            </a:r>
          </a:p>
          <a:p>
            <a:pPr marL="576263" indent="-347663">
              <a:spcAft>
                <a:spcPts val="1200"/>
              </a:spcAft>
              <a:buFont typeface="Arial" panose="020B0604020202020204" pitchFamily="34" charset="0"/>
              <a:buChar char="•"/>
            </a:pPr>
            <a:r>
              <a:rPr lang="en-US" dirty="0"/>
              <a:t>To be legible at 12 feet use 60 point.</a:t>
            </a:r>
          </a:p>
          <a:p>
            <a:pPr marL="576263" indent="-347663">
              <a:spcAft>
                <a:spcPts val="1200"/>
              </a:spcAft>
              <a:buFont typeface="Arial" panose="020B0604020202020204" pitchFamily="34" charset="0"/>
              <a:buChar char="•"/>
            </a:pPr>
            <a:r>
              <a:rPr lang="en-US" dirty="0"/>
              <a:t>To be legible at 14 feet use 72 point.</a:t>
            </a:r>
          </a:p>
          <a:p>
            <a:pPr marL="228600">
              <a:spcAft>
                <a:spcPts val="1200"/>
              </a:spcAft>
            </a:pPr>
            <a:r>
              <a:rPr lang="en-US" dirty="0"/>
              <a:t>Text and figures should be readable from around 5-7 feet away</a:t>
            </a:r>
          </a:p>
          <a:p>
            <a:pPr marL="576263" indent="-347663">
              <a:spcAft>
                <a:spcPts val="12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576263" indent="-347663">
              <a:spcAft>
                <a:spcPts val="12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579438" indent="-411163">
              <a:buFont typeface="Arial" panose="020B0604020202020204" pitchFamily="34" charset="0"/>
              <a:buChar char="•"/>
            </a:pPr>
            <a:r>
              <a:rPr lang="en-US" dirty="0"/>
              <a:t>Black on white</a:t>
            </a:r>
          </a:p>
          <a:p>
            <a:pPr marL="579438" indent="-411163">
              <a:buFont typeface="Arial" panose="020B0604020202020204" pitchFamily="34" charset="0"/>
              <a:buChar char="•"/>
            </a:pPr>
            <a:r>
              <a:rPr lang="en-US" dirty="0">
                <a:solidFill>
                  <a:srgbClr val="00594F"/>
                </a:solidFill>
              </a:rPr>
              <a:t>WSU primary green on white</a:t>
            </a:r>
          </a:p>
          <a:p>
            <a:pPr marL="579438" indent="-411163">
              <a:buFont typeface="Arial" panose="020B0604020202020204" pitchFamily="34" charset="0"/>
              <a:buChar char="•"/>
            </a:pPr>
            <a:r>
              <a:rPr lang="en-US" dirty="0">
                <a:solidFill>
                  <a:schemeClr val="bg2">
                    <a:lumMod val="25000"/>
                  </a:schemeClr>
                </a:solidFill>
              </a:rPr>
              <a:t>Dark gray on white</a:t>
            </a:r>
          </a:p>
          <a:p>
            <a:pPr marL="579438" indent="-411163">
              <a:buFont typeface="Arial" panose="020B0604020202020204" pitchFamily="34" charset="0"/>
              <a:buChar char="•"/>
            </a:pPr>
            <a:r>
              <a:rPr lang="en-US"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579438" indent="-411163">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dirty="0"/>
          </a:p>
          <a:p>
            <a:pPr marL="576263" indent="-347663">
              <a:spcAft>
                <a:spcPts val="1200"/>
              </a:spcAft>
              <a:buFont typeface="Arial" panose="020B0604020202020204" pitchFamily="34" charset="0"/>
              <a:buChar char="•"/>
            </a:pPr>
            <a:endParaRPr lang="en-US" dirty="0"/>
          </a:p>
        </p:txBody>
      </p:sp>
      <p:graphicFrame>
        <p:nvGraphicFramePr>
          <p:cNvPr id="17" name="Chart 16">
            <a:extLst>
              <a:ext uri="{FF2B5EF4-FFF2-40B4-BE49-F238E27FC236}">
                <a16:creationId xmlns:a16="http://schemas.microsoft.com/office/drawing/2014/main" id="{3C97AD0D-6BA3-9377-098A-1100B001AC2D}"/>
              </a:ext>
            </a:extLst>
          </p:cNvPr>
          <p:cNvGraphicFramePr/>
          <p:nvPr>
            <p:extLst>
              <p:ext uri="{D42A27DB-BD31-4B8C-83A1-F6EECF244321}">
                <p14:modId xmlns:p14="http://schemas.microsoft.com/office/powerpoint/2010/main" val="531880454"/>
              </p:ext>
            </p:extLst>
          </p:nvPr>
        </p:nvGraphicFramePr>
        <p:xfrm>
          <a:off x="168687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98E1DA84-6458-A9E5-17B7-5ECACE86525B}"/>
              </a:ext>
            </a:extLst>
          </p:cNvPr>
          <p:cNvSpPr txBox="1"/>
          <p:nvPr/>
        </p:nvSpPr>
        <p:spPr>
          <a:xfrm>
            <a:off x="11430000" y="6338853"/>
            <a:ext cx="10058400" cy="4342117"/>
          </a:xfrm>
          <a:prstGeom prst="rect">
            <a:avLst/>
          </a:prstGeom>
          <a:noFill/>
        </p:spPr>
        <p:txBody>
          <a:bodyPr wrap="square" numCol="2">
            <a:noAutofit/>
          </a:bodyPr>
          <a:lstStyle/>
          <a:p>
            <a:r>
              <a:rPr lang="en-US" b="1" dirty="0"/>
              <a:t>Text – poor/inaccessible examples</a:t>
            </a:r>
          </a:p>
          <a:p>
            <a:r>
              <a:rPr lang="en-US"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endParaRPr lang="en-US" dirty="0"/>
          </a:p>
          <a:p>
            <a:endParaRPr lang="en-US" dirty="0"/>
          </a:p>
          <a:p>
            <a:endParaRPr lang="en-US" dirty="0"/>
          </a:p>
          <a:p>
            <a:endParaRPr lang="en-US" dirty="0"/>
          </a:p>
          <a:p>
            <a:endParaRPr lang="en-US" dirty="0"/>
          </a:p>
          <a:p>
            <a:pPr marL="457200" indent="-334963">
              <a:buFont typeface="Arial" panose="020B0604020202020204" pitchFamily="34" charset="0"/>
              <a:buChar char="•"/>
            </a:pPr>
            <a:r>
              <a:rPr lang="en-US" dirty="0"/>
              <a:t>Black on white</a:t>
            </a:r>
          </a:p>
          <a:p>
            <a:pPr marL="457200" indent="-334963">
              <a:buFont typeface="Arial" panose="020B0604020202020204" pitchFamily="34" charset="0"/>
              <a:buChar char="•"/>
            </a:pPr>
            <a:r>
              <a:rPr lang="en-US" dirty="0">
                <a:solidFill>
                  <a:srgbClr val="3D7A67"/>
                </a:solidFill>
                <a:highlight>
                  <a:srgbClr val="093F39"/>
                </a:highlight>
              </a:rPr>
              <a:t>Light green on WSU primary green</a:t>
            </a:r>
          </a:p>
          <a:p>
            <a:pPr marL="457200" indent="-334963">
              <a:buFont typeface="Arial" panose="020B0604020202020204" pitchFamily="34" charset="0"/>
              <a:buChar char="•"/>
            </a:pPr>
            <a:r>
              <a:rPr lang="en-US"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b="1" dirty="0">
                <a:solidFill>
                  <a:schemeClr val="bg1"/>
                </a:solidFill>
                <a:highlight>
                  <a:srgbClr val="FFC844"/>
                </a:highlight>
              </a:rPr>
              <a:t>White on WSU primary yellow </a:t>
            </a:r>
          </a:p>
          <a:p>
            <a:pPr marL="457200" indent="-334963">
              <a:buFont typeface="Arial" panose="020B0604020202020204" pitchFamily="34" charset="0"/>
              <a:buChar char="•"/>
            </a:pPr>
            <a:r>
              <a:rPr lang="en-US" b="1" dirty="0">
                <a:highlight>
                  <a:srgbClr val="00594F"/>
                </a:highlight>
              </a:rPr>
              <a:t>Black on WSU primary green</a:t>
            </a:r>
            <a:endParaRPr lang="en-US" dirty="0"/>
          </a:p>
          <a:p>
            <a:pPr marL="457200" indent="-334963">
              <a:buClr>
                <a:srgbClr val="00594F"/>
              </a:buClr>
              <a:buFont typeface="Arial" panose="020B0604020202020204" pitchFamily="34" charset="0"/>
              <a:buChar char="•"/>
            </a:pPr>
            <a:r>
              <a:rPr lang="en-US"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52FFE38C-3504-4A90-13CB-46229B007FAE}"/>
              </a:ext>
            </a:extLst>
          </p:cNvPr>
          <p:cNvSpPr txBox="1"/>
          <p:nvPr/>
        </p:nvSpPr>
        <p:spPr>
          <a:xfrm>
            <a:off x="22189439" y="19494889"/>
            <a:ext cx="10058400" cy="1200329"/>
          </a:xfrm>
          <a:prstGeom prst="rect">
            <a:avLst/>
          </a:prstGeom>
          <a:noFill/>
        </p:spPr>
        <p:txBody>
          <a:bodyPr wrap="square" rtlCol="0">
            <a:noAutofit/>
          </a:bodyPr>
          <a:lstStyle/>
          <a:p>
            <a:pPr>
              <a:spcAft>
                <a:spcPts val="12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AFA485D9-CBB6-B34E-AA3A-055A891CBB1B}"/>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5F44195B-6C36-880B-2742-4FFECF3E4183}"/>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A945B6B0-ADDC-26C9-DACA-14AA9C55187A}"/>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27950425-822F-96C9-1F50-FEAD1E8B33BF}"/>
              </a:ext>
            </a:extLst>
          </p:cNvPr>
          <p:cNvSpPr>
            <a:spLocks noChangeArrowheads="1"/>
          </p:cNvSpPr>
          <p:nvPr/>
        </p:nvSpPr>
        <p:spPr bwMode="auto">
          <a:xfrm>
            <a:off x="22189439" y="17410784"/>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4" name="Rectangle 21">
            <a:extLst>
              <a:ext uri="{FF2B5EF4-FFF2-40B4-BE49-F238E27FC236}">
                <a16:creationId xmlns:a16="http://schemas.microsoft.com/office/drawing/2014/main" id="{C6402363-D9B4-5736-D2B1-34025DACB1EA}"/>
              </a:ext>
            </a:extLst>
          </p:cNvPr>
          <p:cNvSpPr>
            <a:spLocks noChangeArrowheads="1"/>
          </p:cNvSpPr>
          <p:nvPr/>
        </p:nvSpPr>
        <p:spPr bwMode="auto">
          <a:xfrm>
            <a:off x="22189439" y="18544927"/>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5" name="TextBox 24">
            <a:extLst>
              <a:ext uri="{FF2B5EF4-FFF2-40B4-BE49-F238E27FC236}">
                <a16:creationId xmlns:a16="http://schemas.microsoft.com/office/drawing/2014/main" id="{21207E75-7BD4-4F98-5C8D-A197A62FCD2E}"/>
              </a:ext>
            </a:extLst>
          </p:cNvPr>
          <p:cNvSpPr txBox="1"/>
          <p:nvPr/>
        </p:nvSpPr>
        <p:spPr>
          <a:xfrm>
            <a:off x="22189439" y="6338853"/>
            <a:ext cx="10210800" cy="1077218"/>
          </a:xfrm>
          <a:prstGeom prst="rect">
            <a:avLst/>
          </a:prstGeom>
          <a:noFill/>
        </p:spPr>
        <p:txBody>
          <a:bodyPr wrap="square" rtlCol="0">
            <a:noAutofit/>
          </a:bodyPr>
          <a:lstStyle/>
          <a:p>
            <a:pPr>
              <a:spcAft>
                <a:spcPts val="1200"/>
              </a:spcAft>
            </a:pPr>
            <a:r>
              <a:rPr lang="en-US" b="1" dirty="0"/>
              <a:t>WSU color branding quick guide. </a:t>
            </a:r>
          </a:p>
          <a:p>
            <a:pPr>
              <a:spcAft>
                <a:spcPts val="12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26" name="TextBox 25">
            <a:extLst>
              <a:ext uri="{FF2B5EF4-FFF2-40B4-BE49-F238E27FC236}">
                <a16:creationId xmlns:a16="http://schemas.microsoft.com/office/drawing/2014/main" id="{5FC285C3-7F88-4391-5BBB-8425E24BBAE8}"/>
              </a:ext>
            </a:extLst>
          </p:cNvPr>
          <p:cNvSpPr txBox="1"/>
          <p:nvPr/>
        </p:nvSpPr>
        <p:spPr>
          <a:xfrm>
            <a:off x="22189439" y="11351335"/>
            <a:ext cx="10058400" cy="923330"/>
          </a:xfrm>
          <a:prstGeom prst="rect">
            <a:avLst/>
          </a:prstGeom>
          <a:noFill/>
        </p:spPr>
        <p:txBody>
          <a:bodyPr wrap="square" rtlCol="0">
            <a:noAutofit/>
          </a:bodyPr>
          <a:lstStyle/>
          <a:p>
            <a:pPr>
              <a:spcAft>
                <a:spcPts val="12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D5180220-F8C6-0EBB-4F7D-CF8A092B65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CA105905-74D0-A9F0-B94E-413EFD6B00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0FB74A01-31BE-A00B-EDA7-26EE482D0F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02ED1820-1EE6-4B22-1947-67C6550348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sp>
        <p:nvSpPr>
          <p:cNvPr id="31" name="TextBox 30">
            <a:extLst>
              <a:ext uri="{FF2B5EF4-FFF2-40B4-BE49-F238E27FC236}">
                <a16:creationId xmlns:a16="http://schemas.microsoft.com/office/drawing/2014/main" id="{3249491B-D1B1-8FE1-2E60-6D9ACFE9CA00}"/>
              </a:ext>
            </a:extLst>
          </p:cNvPr>
          <p:cNvSpPr txBox="1"/>
          <p:nvPr/>
        </p:nvSpPr>
        <p:spPr>
          <a:xfrm>
            <a:off x="11384278" y="14062452"/>
            <a:ext cx="10058400"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effectLst/>
              </a:rPr>
              <a:t>Include a brief caption for figure(s), and explicitly refer to the figure in the text</a:t>
            </a:r>
            <a:r>
              <a:rPr lang="en-US" dirty="0"/>
              <a:t>, which includes </a:t>
            </a:r>
            <a:r>
              <a:rPr lang="en-US" dirty="0">
                <a:effectLst/>
              </a:rPr>
              <a:t>labeling with legible fonts and font sizes</a:t>
            </a:r>
          </a:p>
          <a:p>
            <a:pPr marL="342900" indent="-342900">
              <a:spcAft>
                <a:spcPts val="1200"/>
              </a:spcAft>
              <a:buFont typeface="Arial" panose="020B0604020202020204" pitchFamily="34" charset="0"/>
              <a:buChar char="•"/>
            </a:pPr>
            <a:r>
              <a:rPr lang="en-US" dirty="0"/>
              <a:t>F</a:t>
            </a:r>
            <a:r>
              <a:rPr lang="en-US" dirty="0">
                <a:effectLst/>
              </a:rPr>
              <a:t>igures (Figure 1) should advance the points you’re making in the text</a:t>
            </a:r>
          </a:p>
          <a:p>
            <a:pPr marL="342900" indent="-342900">
              <a:spcAft>
                <a:spcPts val="1200"/>
              </a:spcAft>
              <a:buFont typeface="Arial" panose="020B0604020202020204" pitchFamily="34" charset="0"/>
              <a:buChar char="•"/>
            </a:pPr>
            <a:r>
              <a:rPr lang="en-US" dirty="0"/>
              <a:t>Ensure </a:t>
            </a:r>
            <a:r>
              <a:rPr lang="en-US" dirty="0">
                <a:effectLst/>
              </a:rPr>
              <a:t>images and figures are sufficiently high resolution for enlargement</a:t>
            </a:r>
            <a:endParaRPr lang="en-US"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7B3A82D2-E90C-53AF-1F89-ACF9D2D40F82}"/>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6840755"/>
            <a:ext cx="4983478" cy="3107245"/>
          </a:xfrm>
          <a:prstGeom prst="rect">
            <a:avLst/>
          </a:prstGeom>
        </p:spPr>
      </p:pic>
      <p:sp>
        <p:nvSpPr>
          <p:cNvPr id="33" name="TextBox 32">
            <a:extLst>
              <a:ext uri="{FF2B5EF4-FFF2-40B4-BE49-F238E27FC236}">
                <a16:creationId xmlns:a16="http://schemas.microsoft.com/office/drawing/2014/main" id="{62F4C3D5-2839-9AB4-B304-3CE61B77499E}"/>
              </a:ext>
            </a:extLst>
          </p:cNvPr>
          <p:cNvSpPr txBox="1"/>
          <p:nvPr/>
        </p:nvSpPr>
        <p:spPr>
          <a:xfrm>
            <a:off x="11340445" y="19948000"/>
            <a:ext cx="5072008" cy="246221"/>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5C4FFEA9-D22F-EEC4-E910-D3E65ED21CA6}"/>
              </a:ext>
            </a:extLst>
          </p:cNvPr>
          <p:cNvSpPr txBox="1"/>
          <p:nvPr/>
        </p:nvSpPr>
        <p:spPr>
          <a:xfrm>
            <a:off x="16764942" y="20464385"/>
            <a:ext cx="5072008" cy="246221"/>
          </a:xfrm>
          <a:prstGeom prst="rect">
            <a:avLst/>
          </a:prstGeom>
          <a:noFill/>
        </p:spPr>
        <p:txBody>
          <a:bodyPr wrap="square" rtlCol="0">
            <a:spAutoFit/>
          </a:bodyPr>
          <a:lstStyle/>
          <a:p>
            <a:r>
              <a:rPr lang="en-US" sz="1000" dirty="0"/>
              <a:t>Figure 2 – example chart</a:t>
            </a:r>
          </a:p>
        </p:txBody>
      </p:sp>
      <p:pic>
        <p:nvPicPr>
          <p:cNvPr id="35" name="Picture 34" descr="Logo, company name&#10;&#10;Description automatically generated">
            <a:extLst>
              <a:ext uri="{FF2B5EF4-FFF2-40B4-BE49-F238E27FC236}">
                <a16:creationId xmlns:a16="http://schemas.microsoft.com/office/drawing/2014/main" id="{CF0F4CD0-6EC2-566F-6433-2E63C8F2D0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523727"/>
            <a:ext cx="5489986" cy="3848481"/>
          </a:xfrm>
          <a:prstGeom prst="rect">
            <a:avLst/>
          </a:prstGeom>
        </p:spPr>
      </p:pic>
    </p:spTree>
    <p:extLst>
      <p:ext uri="{BB962C8B-B14F-4D97-AF65-F5344CB8AC3E}">
        <p14:creationId xmlns:p14="http://schemas.microsoft.com/office/powerpoint/2010/main" val="3900800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783</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Wingdings</vt:lpstr>
      <vt:lpstr>Angles</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6x4 PowerPoint poster template</dc:title>
  <dc:subject>WSU SOM 6x4 PowerPoint poster template</dc:subject>
  <dc:creator>Medical Communications</dc:creator>
  <cp:keywords>WSU SOM 6x4 PowerPoint poster template</cp:keywords>
  <cp:lastModifiedBy>Matthew Garin</cp:lastModifiedBy>
  <cp:revision>11</cp:revision>
  <dcterms:created xsi:type="dcterms:W3CDTF">2023-01-18T16:35:21Z</dcterms:created>
  <dcterms:modified xsi:type="dcterms:W3CDTF">2023-01-20T18:32:20Z</dcterms:modified>
  <cp:category>poster template</cp:category>
</cp:coreProperties>
</file>