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438912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192"/>
    <a:srgbClr val="FFDB6F"/>
    <a:srgbClr val="3D7A67"/>
    <a:srgbClr val="179769"/>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14" d="100"/>
          <a:sy n="14" d="100"/>
        </p:scale>
        <p:origin x="210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451-41A4-AA68-25B3FA30B480}"/>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451-41A4-AA68-25B3FA30B48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451-41A4-AA68-25B3FA30B480}"/>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451-41A4-AA68-25B3FA30B48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451-41A4-AA68-25B3FA30B480}"/>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1D-4EEC-B654-FE2ABBD3162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1D-4EEC-B654-FE2ABBD3162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21D-4EEC-B654-FE2ABBD3162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21D-4EEC-B654-FE2ABBD3162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21D-4EEC-B654-FE2ABBD3162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x3 poster">
    <p:bg>
      <p:bgPr>
        <a:blipFill dpi="0" rotWithShape="1">
          <a:blip r:embed="rId2">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1E920B0-47D5-D392-8721-622383440FAD}"/>
              </a:ext>
            </a:extLst>
          </p:cNvPr>
          <p:cNvSpPr/>
          <p:nvPr userDrawn="1"/>
        </p:nvSpPr>
        <p:spPr>
          <a:xfrm>
            <a:off x="4" y="16946880"/>
            <a:ext cx="17145000" cy="26944320"/>
          </a:xfrm>
          <a:prstGeom prst="rtTriangle">
            <a:avLst/>
          </a:prstGeom>
          <a:solidFill>
            <a:srgbClr val="71A192"/>
          </a:solidFill>
          <a:ln>
            <a:noFill/>
          </a:ln>
        </p:spPr>
        <p:style>
          <a:lnRef idx="2">
            <a:schemeClr val="accent1">
              <a:shade val="50000"/>
            </a:schemeClr>
          </a:lnRef>
          <a:fillRef idx="1">
            <a:schemeClr val="accent1"/>
          </a:fillRef>
          <a:effectRef idx="0">
            <a:schemeClr val="accent1"/>
          </a:effectRef>
          <a:fontRef idx="minor">
            <a:schemeClr val="lt1"/>
          </a:fontRef>
        </p:style>
        <p:txBody>
          <a:bodyPr lIns="143284" tIns="71642" rIns="143284" bIns="71642" rtlCol="0" anchor="ctr"/>
          <a:lstStyle/>
          <a:p>
            <a:pPr algn="ctr"/>
            <a:endParaRPr lang="en-US" sz="2520"/>
          </a:p>
        </p:txBody>
      </p:sp>
      <p:sp>
        <p:nvSpPr>
          <p:cNvPr id="10" name="Freeform 7">
            <a:extLst>
              <a:ext uri="{FF2B5EF4-FFF2-40B4-BE49-F238E27FC236}">
                <a16:creationId xmlns:a16="http://schemas.microsoft.com/office/drawing/2014/main" id="{418D4B2D-20B9-B48C-065C-D6F3DD0E0FC4}"/>
              </a:ext>
            </a:extLst>
          </p:cNvPr>
          <p:cNvSpPr/>
          <p:nvPr userDrawn="1"/>
        </p:nvSpPr>
        <p:spPr>
          <a:xfrm>
            <a:off x="-11424" y="0"/>
            <a:ext cx="43902624" cy="4389712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DB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3284" tIns="71642" rIns="143284" bIns="71642" rtlCol="0" anchor="ctr"/>
          <a:lstStyle/>
          <a:p>
            <a:pPr algn="ctr"/>
            <a:endParaRPr lang="en-US" sz="2520"/>
          </a:p>
        </p:txBody>
      </p:sp>
      <p:sp>
        <p:nvSpPr>
          <p:cNvPr id="17" name="Rectangle 16">
            <a:extLst>
              <a:ext uri="{FF2B5EF4-FFF2-40B4-BE49-F238E27FC236}">
                <a16:creationId xmlns:a16="http://schemas.microsoft.com/office/drawing/2014/main" id="{3D84806E-84A4-5B1F-59AC-092381CB2570}"/>
              </a:ext>
            </a:extLst>
          </p:cNvPr>
          <p:cNvSpPr/>
          <p:nvPr userDrawn="1"/>
        </p:nvSpPr>
        <p:spPr>
          <a:xfrm>
            <a:off x="1" y="-3"/>
            <a:ext cx="43891200" cy="9717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18" name="Rectangle 20">
            <a:extLst>
              <a:ext uri="{FF2B5EF4-FFF2-40B4-BE49-F238E27FC236}">
                <a16:creationId xmlns:a16="http://schemas.microsoft.com/office/drawing/2014/main" id="{D1D0BC5B-2D83-4489-2246-F312EC6BE267}"/>
              </a:ext>
            </a:extLst>
          </p:cNvPr>
          <p:cNvSpPr>
            <a:spLocks noChangeArrowheads="1"/>
          </p:cNvSpPr>
          <p:nvPr userDrawn="1"/>
        </p:nvSpPr>
        <p:spPr bwMode="auto">
          <a:xfrm>
            <a:off x="501268" y="10354840"/>
            <a:ext cx="14020800" cy="3353636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395"/>
            <a:endParaRPr lang="en-US" sz="3600" b="1" dirty="0">
              <a:solidFill>
                <a:schemeClr val="tx2"/>
              </a:solidFill>
            </a:endParaRPr>
          </a:p>
        </p:txBody>
      </p:sp>
      <p:sp>
        <p:nvSpPr>
          <p:cNvPr id="19" name="Rectangle 20">
            <a:extLst>
              <a:ext uri="{FF2B5EF4-FFF2-40B4-BE49-F238E27FC236}">
                <a16:creationId xmlns:a16="http://schemas.microsoft.com/office/drawing/2014/main" id="{21799AE2-8A70-8D12-4C66-D6DFCE17E120}"/>
              </a:ext>
            </a:extLst>
          </p:cNvPr>
          <p:cNvSpPr>
            <a:spLocks noChangeArrowheads="1"/>
          </p:cNvSpPr>
          <p:nvPr userDrawn="1"/>
        </p:nvSpPr>
        <p:spPr bwMode="auto">
          <a:xfrm>
            <a:off x="29369132" y="10354840"/>
            <a:ext cx="14020800" cy="3353636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395"/>
            <a:endParaRPr lang="en-US" sz="3600" b="1" dirty="0">
              <a:solidFill>
                <a:schemeClr val="tx2"/>
              </a:solidFill>
            </a:endParaRPr>
          </a:p>
        </p:txBody>
      </p:sp>
      <p:sp>
        <p:nvSpPr>
          <p:cNvPr id="20" name="Rectangle 20">
            <a:extLst>
              <a:ext uri="{FF2B5EF4-FFF2-40B4-BE49-F238E27FC236}">
                <a16:creationId xmlns:a16="http://schemas.microsoft.com/office/drawing/2014/main" id="{F5048CEF-0863-1239-51D5-C5E323DA9C3F}"/>
              </a:ext>
            </a:extLst>
          </p:cNvPr>
          <p:cNvSpPr>
            <a:spLocks noChangeArrowheads="1"/>
          </p:cNvSpPr>
          <p:nvPr userDrawn="1"/>
        </p:nvSpPr>
        <p:spPr bwMode="auto">
          <a:xfrm>
            <a:off x="14935200" y="10354840"/>
            <a:ext cx="14020800" cy="3353636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395"/>
            <a:endParaRPr lang="en-US" sz="3600" b="1" dirty="0">
              <a:solidFill>
                <a:schemeClr val="tx2"/>
              </a:solidFill>
            </a:endParaRPr>
          </a:p>
        </p:txBody>
      </p:sp>
      <p:sp>
        <p:nvSpPr>
          <p:cNvPr id="21" name="Rectangle 20">
            <a:extLst>
              <a:ext uri="{FF2B5EF4-FFF2-40B4-BE49-F238E27FC236}">
                <a16:creationId xmlns:a16="http://schemas.microsoft.com/office/drawing/2014/main" id="{18ECF256-E193-2B65-93BD-16E71E896337}"/>
              </a:ext>
            </a:extLst>
          </p:cNvPr>
          <p:cNvSpPr>
            <a:spLocks noChangeArrowheads="1"/>
          </p:cNvSpPr>
          <p:nvPr userDrawn="1"/>
        </p:nvSpPr>
        <p:spPr bwMode="auto">
          <a:xfrm flipV="1">
            <a:off x="501268" y="43636000"/>
            <a:ext cx="14020800" cy="255200"/>
          </a:xfrm>
          <a:prstGeom prst="rect">
            <a:avLst/>
          </a:prstGeom>
          <a:solidFill>
            <a:schemeClr val="accent1"/>
          </a:solidFill>
          <a:ln w="9525">
            <a:noFill/>
            <a:miter lim="800000"/>
            <a:headEnd/>
            <a:tailEnd/>
          </a:ln>
          <a:effectLst/>
        </p:spPr>
        <p:txBody>
          <a:bodyPr wrap="none" lIns="74243" tIns="37122" rIns="74243" bIns="37122" anchor="ctr"/>
          <a:lstStyle/>
          <a:p>
            <a:pPr algn="ctr" defTabSz="2418395"/>
            <a:endParaRPr lang="en-US" sz="3600" b="1" dirty="0">
              <a:solidFill>
                <a:schemeClr val="tx2"/>
              </a:solidFill>
            </a:endParaRPr>
          </a:p>
        </p:txBody>
      </p:sp>
      <p:sp>
        <p:nvSpPr>
          <p:cNvPr id="22" name="Rectangle 20">
            <a:extLst>
              <a:ext uri="{FF2B5EF4-FFF2-40B4-BE49-F238E27FC236}">
                <a16:creationId xmlns:a16="http://schemas.microsoft.com/office/drawing/2014/main" id="{6763E014-2615-1906-97AF-02A158F6C1EC}"/>
              </a:ext>
            </a:extLst>
          </p:cNvPr>
          <p:cNvSpPr>
            <a:spLocks noChangeArrowheads="1"/>
          </p:cNvSpPr>
          <p:nvPr userDrawn="1"/>
        </p:nvSpPr>
        <p:spPr bwMode="auto">
          <a:xfrm flipV="1">
            <a:off x="29369132" y="43636000"/>
            <a:ext cx="14020800" cy="255200"/>
          </a:xfrm>
          <a:prstGeom prst="rect">
            <a:avLst/>
          </a:prstGeom>
          <a:solidFill>
            <a:schemeClr val="accent1"/>
          </a:solidFill>
          <a:ln w="9525">
            <a:noFill/>
            <a:miter lim="800000"/>
            <a:headEnd/>
            <a:tailEnd/>
          </a:ln>
          <a:effectLst/>
        </p:spPr>
        <p:txBody>
          <a:bodyPr wrap="none" lIns="74243" tIns="37122" rIns="74243" bIns="37122" anchor="ctr"/>
          <a:lstStyle/>
          <a:p>
            <a:pPr algn="ctr" defTabSz="2418395"/>
            <a:endParaRPr lang="en-US" sz="3600" b="1" dirty="0">
              <a:solidFill>
                <a:schemeClr val="tx2"/>
              </a:solidFill>
            </a:endParaRPr>
          </a:p>
        </p:txBody>
      </p:sp>
      <p:sp>
        <p:nvSpPr>
          <p:cNvPr id="23" name="Rectangle 20">
            <a:extLst>
              <a:ext uri="{FF2B5EF4-FFF2-40B4-BE49-F238E27FC236}">
                <a16:creationId xmlns:a16="http://schemas.microsoft.com/office/drawing/2014/main" id="{06DADD03-1FF2-D6EE-2066-A7751E1217B3}"/>
              </a:ext>
            </a:extLst>
          </p:cNvPr>
          <p:cNvSpPr>
            <a:spLocks noChangeArrowheads="1"/>
          </p:cNvSpPr>
          <p:nvPr userDrawn="1"/>
        </p:nvSpPr>
        <p:spPr bwMode="auto">
          <a:xfrm flipV="1">
            <a:off x="14935200" y="43636002"/>
            <a:ext cx="14020800" cy="255199"/>
          </a:xfrm>
          <a:prstGeom prst="rect">
            <a:avLst/>
          </a:prstGeom>
          <a:solidFill>
            <a:schemeClr val="accent1"/>
          </a:solidFill>
          <a:ln w="9525">
            <a:noFill/>
            <a:miter lim="800000"/>
            <a:headEnd/>
            <a:tailEnd/>
          </a:ln>
          <a:effectLst/>
        </p:spPr>
        <p:txBody>
          <a:bodyPr wrap="none" lIns="74243" tIns="37122" rIns="74243" bIns="37122" anchor="ctr"/>
          <a:lstStyle/>
          <a:p>
            <a:pPr algn="ctr" defTabSz="2418395"/>
            <a:endParaRPr lang="en-US" sz="3600" b="1" dirty="0">
              <a:solidFill>
                <a:schemeClr val="tx2"/>
              </a:solidFill>
            </a:endParaRPr>
          </a:p>
        </p:txBody>
      </p:sp>
      <p:cxnSp>
        <p:nvCxnSpPr>
          <p:cNvPr id="26" name="Straight Connector 25">
            <a:extLst>
              <a:ext uri="{FF2B5EF4-FFF2-40B4-BE49-F238E27FC236}">
                <a16:creationId xmlns:a16="http://schemas.microsoft.com/office/drawing/2014/main" id="{89F656D5-1792-8A8F-6301-DB5ADD0F77F8}"/>
              </a:ext>
            </a:extLst>
          </p:cNvPr>
          <p:cNvCxnSpPr/>
          <p:nvPr userDrawn="1"/>
        </p:nvCxnSpPr>
        <p:spPr>
          <a:xfrm>
            <a:off x="-11424" y="9502567"/>
            <a:ext cx="43891200" cy="0"/>
          </a:xfrm>
          <a:prstGeom prst="line">
            <a:avLst/>
          </a:prstGeom>
          <a:ln w="63500" cap="rnd">
            <a:solidFill>
              <a:srgbClr val="71A1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86204"/>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1432802" rtl="0" eaLnBrk="1" latinLnBrk="0" hangingPunct="1">
        <a:spcBef>
          <a:spcPct val="0"/>
        </a:spcBef>
        <a:buNone/>
        <a:defRPr sz="4400" kern="1200" cap="all" baseline="0">
          <a:solidFill>
            <a:schemeClr val="tx1"/>
          </a:solidFill>
          <a:latin typeface="+mj-lt"/>
          <a:ea typeface="+mj-ea"/>
          <a:cs typeface="+mj-cs"/>
        </a:defRPr>
      </a:lvl1pPr>
    </p:titleStyle>
    <p:bodyStyle>
      <a:lvl1pPr marL="537301" indent="-537301" algn="l" defTabSz="1432802"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2" indent="-272232" algn="l" defTabSz="1432802"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34" indent="-257903" algn="l" defTabSz="1432802"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34" indent="-257903" algn="l" defTabSz="1432802"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34" indent="-272232" algn="l" defTabSz="1432802"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363" indent="-272232" algn="l" defTabSz="1432802"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547" indent="-257903" algn="l" defTabSz="1432802"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748" indent="-257903" algn="l" defTabSz="1432802"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292" indent="-257903" algn="l" defTabSz="1432802"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p:bodyStyle>
    <p:otherStyle>
      <a:defPPr>
        <a:defRPr lang="en-US"/>
      </a:defPPr>
      <a:lvl1pPr marL="0" algn="l" defTabSz="1432802" rtl="0" eaLnBrk="1" latinLnBrk="0" hangingPunct="1">
        <a:defRPr sz="2800" kern="1200">
          <a:solidFill>
            <a:schemeClr val="tx1"/>
          </a:solidFill>
          <a:latin typeface="+mn-lt"/>
          <a:ea typeface="+mn-ea"/>
          <a:cs typeface="+mn-cs"/>
        </a:defRPr>
      </a:lvl1pPr>
      <a:lvl2pPr marL="716401" algn="l" defTabSz="1432802" rtl="0" eaLnBrk="1" latinLnBrk="0" hangingPunct="1">
        <a:defRPr sz="2800" kern="1200">
          <a:solidFill>
            <a:schemeClr val="tx1"/>
          </a:solidFill>
          <a:latin typeface="+mn-lt"/>
          <a:ea typeface="+mn-ea"/>
          <a:cs typeface="+mn-cs"/>
        </a:defRPr>
      </a:lvl2pPr>
      <a:lvl3pPr marL="1432802" algn="l" defTabSz="1432802" rtl="0" eaLnBrk="1" latinLnBrk="0" hangingPunct="1">
        <a:defRPr sz="2800" kern="1200">
          <a:solidFill>
            <a:schemeClr val="tx1"/>
          </a:solidFill>
          <a:latin typeface="+mn-lt"/>
          <a:ea typeface="+mn-ea"/>
          <a:cs typeface="+mn-cs"/>
        </a:defRPr>
      </a:lvl3pPr>
      <a:lvl4pPr marL="2149203" algn="l" defTabSz="1432802" rtl="0" eaLnBrk="1" latinLnBrk="0" hangingPunct="1">
        <a:defRPr sz="2800" kern="1200">
          <a:solidFill>
            <a:schemeClr val="tx1"/>
          </a:solidFill>
          <a:latin typeface="+mn-lt"/>
          <a:ea typeface="+mn-ea"/>
          <a:cs typeface="+mn-cs"/>
        </a:defRPr>
      </a:lvl4pPr>
      <a:lvl5pPr marL="2865605" algn="l" defTabSz="1432802" rtl="0" eaLnBrk="1" latinLnBrk="0" hangingPunct="1">
        <a:defRPr sz="2800" kern="1200">
          <a:solidFill>
            <a:schemeClr val="tx1"/>
          </a:solidFill>
          <a:latin typeface="+mn-lt"/>
          <a:ea typeface="+mn-ea"/>
          <a:cs typeface="+mn-cs"/>
        </a:defRPr>
      </a:lvl5pPr>
      <a:lvl6pPr marL="3582005" algn="l" defTabSz="1432802" rtl="0" eaLnBrk="1" latinLnBrk="0" hangingPunct="1">
        <a:defRPr sz="2800" kern="1200">
          <a:solidFill>
            <a:schemeClr val="tx1"/>
          </a:solidFill>
          <a:latin typeface="+mn-lt"/>
          <a:ea typeface="+mn-ea"/>
          <a:cs typeface="+mn-cs"/>
        </a:defRPr>
      </a:lvl6pPr>
      <a:lvl7pPr marL="4298407" algn="l" defTabSz="1432802" rtl="0" eaLnBrk="1" latinLnBrk="0" hangingPunct="1">
        <a:defRPr sz="2800" kern="1200">
          <a:solidFill>
            <a:schemeClr val="tx1"/>
          </a:solidFill>
          <a:latin typeface="+mn-lt"/>
          <a:ea typeface="+mn-ea"/>
          <a:cs typeface="+mn-cs"/>
        </a:defRPr>
      </a:lvl7pPr>
      <a:lvl8pPr marL="5014808" algn="l" defTabSz="1432802" rtl="0" eaLnBrk="1" latinLnBrk="0" hangingPunct="1">
        <a:defRPr sz="2800" kern="1200">
          <a:solidFill>
            <a:schemeClr val="tx1"/>
          </a:solidFill>
          <a:latin typeface="+mn-lt"/>
          <a:ea typeface="+mn-ea"/>
          <a:cs typeface="+mn-cs"/>
        </a:defRPr>
      </a:lvl8pPr>
      <a:lvl9pPr marL="5731209" algn="l" defTabSz="1432802"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DC0B35-BA6A-CC0F-0B45-91723F7CD094}"/>
              </a:ext>
            </a:extLst>
          </p:cNvPr>
          <p:cNvSpPr/>
          <p:nvPr/>
        </p:nvSpPr>
        <p:spPr bwMode="auto">
          <a:xfrm>
            <a:off x="36088324" y="23986815"/>
            <a:ext cx="6908797" cy="562270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250" fontAlgn="base">
              <a:spcBef>
                <a:spcPct val="0"/>
              </a:spcBef>
              <a:spcAft>
                <a:spcPct val="0"/>
              </a:spcAft>
            </a:pPr>
            <a:endParaRPr lang="en-US" sz="3467"/>
          </a:p>
        </p:txBody>
      </p:sp>
      <p:sp>
        <p:nvSpPr>
          <p:cNvPr id="3" name="Rectangle 20">
            <a:extLst>
              <a:ext uri="{FF2B5EF4-FFF2-40B4-BE49-F238E27FC236}">
                <a16:creationId xmlns:a16="http://schemas.microsoft.com/office/drawing/2014/main" id="{CBFD914D-760F-5CA5-7869-A9A0748266EB}"/>
              </a:ext>
            </a:extLst>
          </p:cNvPr>
          <p:cNvSpPr>
            <a:spLocks noChangeArrowheads="1"/>
          </p:cNvSpPr>
          <p:nvPr/>
        </p:nvSpPr>
        <p:spPr bwMode="auto">
          <a:xfrm>
            <a:off x="504715" y="10283433"/>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446"/>
            <a:r>
              <a:rPr lang="en-US" sz="4800" b="1" dirty="0">
                <a:solidFill>
                  <a:schemeClr val="bg1"/>
                </a:solidFill>
              </a:rPr>
              <a:t>Introduction</a:t>
            </a:r>
          </a:p>
        </p:txBody>
      </p:sp>
      <p:sp>
        <p:nvSpPr>
          <p:cNvPr id="36" name="Rectangle 21">
            <a:extLst>
              <a:ext uri="{FF2B5EF4-FFF2-40B4-BE49-F238E27FC236}">
                <a16:creationId xmlns:a16="http://schemas.microsoft.com/office/drawing/2014/main" id="{A750222C-92AC-36DC-9C67-677FA4DE3160}"/>
              </a:ext>
            </a:extLst>
          </p:cNvPr>
          <p:cNvSpPr>
            <a:spLocks noChangeArrowheads="1"/>
          </p:cNvSpPr>
          <p:nvPr/>
        </p:nvSpPr>
        <p:spPr bwMode="auto">
          <a:xfrm>
            <a:off x="29368733" y="30049762"/>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446"/>
            <a:r>
              <a:rPr lang="en-US" sz="4800" b="1">
                <a:solidFill>
                  <a:schemeClr val="bg1"/>
                </a:solidFill>
              </a:rPr>
              <a:t>References</a:t>
            </a:r>
          </a:p>
        </p:txBody>
      </p:sp>
      <p:sp>
        <p:nvSpPr>
          <p:cNvPr id="37" name="Rectangle 22">
            <a:extLst>
              <a:ext uri="{FF2B5EF4-FFF2-40B4-BE49-F238E27FC236}">
                <a16:creationId xmlns:a16="http://schemas.microsoft.com/office/drawing/2014/main" id="{C96E501F-2873-FFAC-D5A2-AA4B66AF719C}"/>
              </a:ext>
            </a:extLst>
          </p:cNvPr>
          <p:cNvSpPr>
            <a:spLocks noChangeArrowheads="1"/>
          </p:cNvSpPr>
          <p:nvPr/>
        </p:nvSpPr>
        <p:spPr bwMode="auto">
          <a:xfrm>
            <a:off x="14936724" y="10283433"/>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446"/>
            <a:r>
              <a:rPr lang="en-US" sz="4800" b="1">
                <a:solidFill>
                  <a:schemeClr val="bg1"/>
                </a:solidFill>
              </a:rPr>
              <a:t>Methods</a:t>
            </a:r>
          </a:p>
        </p:txBody>
      </p:sp>
      <p:sp>
        <p:nvSpPr>
          <p:cNvPr id="38" name="Rectangle 24">
            <a:extLst>
              <a:ext uri="{FF2B5EF4-FFF2-40B4-BE49-F238E27FC236}">
                <a16:creationId xmlns:a16="http://schemas.microsoft.com/office/drawing/2014/main" id="{F81F3C79-ECC2-8ABD-1B11-D876A97618B0}"/>
              </a:ext>
            </a:extLst>
          </p:cNvPr>
          <p:cNvSpPr>
            <a:spLocks noChangeArrowheads="1"/>
          </p:cNvSpPr>
          <p:nvPr/>
        </p:nvSpPr>
        <p:spPr bwMode="auto">
          <a:xfrm>
            <a:off x="14936724" y="22547700"/>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446"/>
            <a:r>
              <a:rPr lang="en-US" sz="4800" b="1">
                <a:solidFill>
                  <a:schemeClr val="bg1"/>
                </a:solidFill>
              </a:rPr>
              <a:t>Results</a:t>
            </a:r>
          </a:p>
        </p:txBody>
      </p:sp>
      <p:sp>
        <p:nvSpPr>
          <p:cNvPr id="39" name="Rectangle 25">
            <a:extLst>
              <a:ext uri="{FF2B5EF4-FFF2-40B4-BE49-F238E27FC236}">
                <a16:creationId xmlns:a16="http://schemas.microsoft.com/office/drawing/2014/main" id="{728091FE-5CBF-3E22-C9E8-D53999027166}"/>
              </a:ext>
            </a:extLst>
          </p:cNvPr>
          <p:cNvSpPr>
            <a:spLocks noChangeArrowheads="1"/>
          </p:cNvSpPr>
          <p:nvPr/>
        </p:nvSpPr>
        <p:spPr bwMode="auto">
          <a:xfrm>
            <a:off x="29368733" y="10283433"/>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446"/>
            <a:r>
              <a:rPr lang="en-US" sz="4800" b="1">
                <a:solidFill>
                  <a:schemeClr val="bg1"/>
                </a:solidFill>
              </a:rPr>
              <a:t>Conclusion</a:t>
            </a:r>
          </a:p>
        </p:txBody>
      </p:sp>
      <p:sp>
        <p:nvSpPr>
          <p:cNvPr id="40" name="Title 8">
            <a:extLst>
              <a:ext uri="{FF2B5EF4-FFF2-40B4-BE49-F238E27FC236}">
                <a16:creationId xmlns:a16="http://schemas.microsoft.com/office/drawing/2014/main" id="{DC8C1079-3845-9B4F-111E-699C4FBBE2F2}"/>
              </a:ext>
            </a:extLst>
          </p:cNvPr>
          <p:cNvSpPr txBox="1">
            <a:spLocks/>
          </p:cNvSpPr>
          <p:nvPr/>
        </p:nvSpPr>
        <p:spPr>
          <a:xfrm>
            <a:off x="9656960" y="1978224"/>
            <a:ext cx="33581101" cy="3223540"/>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8800" cap="none" dirty="0">
                <a:solidFill>
                  <a:schemeClr val="bg1"/>
                </a:solidFill>
              </a:rPr>
              <a:t>Title – this is a </a:t>
            </a:r>
            <a:r>
              <a:rPr lang="en-US" sz="8800" cap="none" dirty="0">
                <a:solidFill>
                  <a:srgbClr val="FFCC33"/>
                </a:solidFill>
              </a:rPr>
              <a:t>48” x 48” (4’ x 4’) poster (1:1 ratio)</a:t>
            </a:r>
            <a:r>
              <a:rPr lang="en-US" sz="8800" cap="none" dirty="0">
                <a:solidFill>
                  <a:schemeClr val="bg1"/>
                </a:solidFill>
              </a:rPr>
              <a:t>, 88 point Lato heavy title heading, legible at 16 feet away</a:t>
            </a:r>
          </a:p>
        </p:txBody>
      </p:sp>
      <p:sp>
        <p:nvSpPr>
          <p:cNvPr id="41" name="Subtitle 9">
            <a:extLst>
              <a:ext uri="{FF2B5EF4-FFF2-40B4-BE49-F238E27FC236}">
                <a16:creationId xmlns:a16="http://schemas.microsoft.com/office/drawing/2014/main" id="{8C43568C-82E1-2205-F529-18560D7466F2}"/>
              </a:ext>
            </a:extLst>
          </p:cNvPr>
          <p:cNvSpPr txBox="1">
            <a:spLocks/>
          </p:cNvSpPr>
          <p:nvPr/>
        </p:nvSpPr>
        <p:spPr>
          <a:xfrm>
            <a:off x="9656961" y="5610734"/>
            <a:ext cx="33581099" cy="2210175"/>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5400" dirty="0">
                <a:solidFill>
                  <a:schemeClr val="bg1"/>
                </a:solidFill>
              </a:rPr>
              <a:t>Authors and affiliations</a:t>
            </a:r>
          </a:p>
          <a:p>
            <a:pPr algn="ctr">
              <a:spcBef>
                <a:spcPts val="0"/>
              </a:spcBef>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42" name="Rectangle 41">
            <a:extLst>
              <a:ext uri="{FF2B5EF4-FFF2-40B4-BE49-F238E27FC236}">
                <a16:creationId xmlns:a16="http://schemas.microsoft.com/office/drawing/2014/main" id="{CF46271D-010F-D3BC-2B6C-4652B383D3C9}"/>
              </a:ext>
            </a:extLst>
          </p:cNvPr>
          <p:cNvSpPr/>
          <p:nvPr/>
        </p:nvSpPr>
        <p:spPr>
          <a:xfrm>
            <a:off x="34198560" y="20715634"/>
            <a:ext cx="4185920" cy="1219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3" name="Rectangle 42">
            <a:extLst>
              <a:ext uri="{FF2B5EF4-FFF2-40B4-BE49-F238E27FC236}">
                <a16:creationId xmlns:a16="http://schemas.microsoft.com/office/drawing/2014/main" id="{DD657010-55DB-7490-0BD9-6A31B1C3B6BF}"/>
              </a:ext>
            </a:extLst>
          </p:cNvPr>
          <p:cNvSpPr/>
          <p:nvPr/>
        </p:nvSpPr>
        <p:spPr>
          <a:xfrm>
            <a:off x="38811199" y="20715634"/>
            <a:ext cx="4185920" cy="1219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4" name="Rectangle 43">
            <a:extLst>
              <a:ext uri="{FF2B5EF4-FFF2-40B4-BE49-F238E27FC236}">
                <a16:creationId xmlns:a16="http://schemas.microsoft.com/office/drawing/2014/main" id="{5567A890-06B9-63BE-35C6-1FCFFD27F6C0}"/>
              </a:ext>
            </a:extLst>
          </p:cNvPr>
          <p:cNvSpPr/>
          <p:nvPr/>
        </p:nvSpPr>
        <p:spPr>
          <a:xfrm>
            <a:off x="29585920" y="20715634"/>
            <a:ext cx="4185920" cy="1219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5" name="TextBox 44">
            <a:extLst>
              <a:ext uri="{FF2B5EF4-FFF2-40B4-BE49-F238E27FC236}">
                <a16:creationId xmlns:a16="http://schemas.microsoft.com/office/drawing/2014/main" id="{1FD9230A-03DD-7EA4-CB02-0B2138F45F07}"/>
              </a:ext>
            </a:extLst>
          </p:cNvPr>
          <p:cNvSpPr txBox="1"/>
          <p:nvPr/>
        </p:nvSpPr>
        <p:spPr>
          <a:xfrm>
            <a:off x="29585919" y="19876133"/>
            <a:ext cx="13411200" cy="523220"/>
          </a:xfrm>
          <a:prstGeom prst="rect">
            <a:avLst/>
          </a:prstGeom>
          <a:noFill/>
        </p:spPr>
        <p:txBody>
          <a:bodyPr wrap="square" rtlCol="0">
            <a:spAutoFit/>
          </a:bodyPr>
          <a:lstStyle/>
          <a:p>
            <a:pPr>
              <a:spcAft>
                <a:spcPts val="1600"/>
              </a:spcAft>
            </a:pPr>
            <a:r>
              <a:rPr lang="en-US" sz="2800" dirty="0"/>
              <a:t>Below are 3 accent gradients you can use as part of the WSU color branding.</a:t>
            </a:r>
          </a:p>
        </p:txBody>
      </p:sp>
      <p:sp>
        <p:nvSpPr>
          <p:cNvPr id="46" name="TextBox 45">
            <a:extLst>
              <a:ext uri="{FF2B5EF4-FFF2-40B4-BE49-F238E27FC236}">
                <a16:creationId xmlns:a16="http://schemas.microsoft.com/office/drawing/2014/main" id="{41A1C4BA-C235-96CB-5C3C-98C6364915EC}"/>
              </a:ext>
            </a:extLst>
          </p:cNvPr>
          <p:cNvSpPr txBox="1"/>
          <p:nvPr/>
        </p:nvSpPr>
        <p:spPr>
          <a:xfrm>
            <a:off x="894080" y="11832013"/>
            <a:ext cx="13411200" cy="18025447"/>
          </a:xfrm>
          <a:prstGeom prst="rect">
            <a:avLst/>
          </a:prstGeom>
          <a:noFill/>
        </p:spPr>
        <p:txBody>
          <a:bodyPr wrap="square" rtlCol="0">
            <a:spAutoFit/>
          </a:bodyPr>
          <a:lstStyle/>
          <a:p>
            <a:pPr>
              <a:spcAft>
                <a:spcPts val="1600"/>
              </a:spcAft>
            </a:pPr>
            <a:r>
              <a:rPr lang="en-US" sz="2800" dirty="0"/>
              <a:t>Any posters that are meant to be read at a minimum distance; the following sizes are suggested:</a:t>
            </a:r>
          </a:p>
          <a:p>
            <a:pPr marL="768312" indent="-463528">
              <a:spcAft>
                <a:spcPts val="1600"/>
              </a:spcAft>
              <a:buFont typeface="Arial" panose="020B0604020202020204" pitchFamily="34" charset="0"/>
              <a:buChar char="•"/>
            </a:pPr>
            <a:r>
              <a:rPr lang="en-US" sz="2800" dirty="0"/>
              <a:t>Title: 88 </a:t>
            </a:r>
            <a:r>
              <a:rPr lang="en-US" sz="2800" dirty="0" err="1"/>
              <a:t>pt</a:t>
            </a:r>
            <a:r>
              <a:rPr lang="en-US" sz="2800" dirty="0"/>
              <a:t> bolded</a:t>
            </a:r>
          </a:p>
          <a:p>
            <a:pPr marL="768312" indent="-463528">
              <a:spcAft>
                <a:spcPts val="1600"/>
              </a:spcAft>
              <a:buFont typeface="Arial" panose="020B0604020202020204" pitchFamily="34" charset="0"/>
              <a:buChar char="•"/>
            </a:pPr>
            <a:r>
              <a:rPr lang="en-US" sz="2800" dirty="0"/>
              <a:t>Authors and affiliations: 54 - 60 </a:t>
            </a:r>
            <a:r>
              <a:rPr lang="en-US" sz="2800" dirty="0" err="1"/>
              <a:t>pt</a:t>
            </a:r>
            <a:endParaRPr lang="en-US" sz="2800" dirty="0"/>
          </a:p>
          <a:p>
            <a:pPr marL="768312" indent="-463528">
              <a:spcAft>
                <a:spcPts val="1600"/>
              </a:spcAft>
              <a:buFont typeface="Arial" panose="020B0604020202020204" pitchFamily="34" charset="0"/>
              <a:buChar char="•"/>
            </a:pPr>
            <a:r>
              <a:rPr lang="en-US" sz="2800" dirty="0"/>
              <a:t>Headings: 48 </a:t>
            </a:r>
            <a:r>
              <a:rPr lang="en-US" sz="2800" dirty="0" err="1"/>
              <a:t>pt</a:t>
            </a:r>
            <a:endParaRPr lang="en-US" sz="2800" dirty="0"/>
          </a:p>
          <a:p>
            <a:pPr marL="768312" indent="-463528">
              <a:spcAft>
                <a:spcPts val="1600"/>
              </a:spcAft>
              <a:buFont typeface="Arial" panose="020B0604020202020204" pitchFamily="34" charset="0"/>
              <a:buChar char="•"/>
            </a:pPr>
            <a:r>
              <a:rPr lang="en-US" sz="2800" dirty="0"/>
              <a:t>Body text: 24 - 32 </a:t>
            </a:r>
            <a:r>
              <a:rPr lang="en-US" sz="2800" dirty="0" err="1"/>
              <a:t>pt</a:t>
            </a:r>
            <a:endParaRPr lang="en-US" sz="2800" dirty="0"/>
          </a:p>
          <a:p>
            <a:pPr marL="768312" indent="-463528">
              <a:spcAft>
                <a:spcPts val="1600"/>
              </a:spcAft>
              <a:buFont typeface="Arial" panose="020B0604020202020204" pitchFamily="34" charset="0"/>
              <a:buChar char="•"/>
            </a:pPr>
            <a:r>
              <a:rPr lang="en-US" sz="2800" dirty="0"/>
              <a:t>Captions: 18 </a:t>
            </a:r>
            <a:r>
              <a:rPr lang="en-US" sz="2800" dirty="0" err="1"/>
              <a:t>pt</a:t>
            </a:r>
            <a:endParaRPr lang="en-US" sz="2800" dirty="0"/>
          </a:p>
          <a:p>
            <a:pPr>
              <a:spcAft>
                <a:spcPts val="1600"/>
              </a:spcAft>
            </a:pPr>
            <a:r>
              <a:rPr lang="en-US" sz="2800" dirty="0"/>
              <a:t>For readability, the following sizes are suggested for the body text:</a:t>
            </a:r>
          </a:p>
          <a:p>
            <a:pPr marL="768312" indent="-463528">
              <a:spcAft>
                <a:spcPts val="1600"/>
              </a:spcAft>
              <a:buFont typeface="Arial" panose="020B0604020202020204" pitchFamily="34" charset="0"/>
              <a:buChar char="•"/>
            </a:pPr>
            <a:r>
              <a:rPr lang="en-US" sz="2800" dirty="0"/>
              <a:t>To be legible at 6 feet use 30 point. (most common for conferences)</a:t>
            </a:r>
          </a:p>
          <a:p>
            <a:pPr marL="768312" indent="-463528">
              <a:spcAft>
                <a:spcPts val="1600"/>
              </a:spcAft>
              <a:buFont typeface="Arial" panose="020B0604020202020204" pitchFamily="34" charset="0"/>
              <a:buChar char="•"/>
            </a:pPr>
            <a:r>
              <a:rPr lang="en-US" sz="2800" dirty="0"/>
              <a:t>To be legible at 10 feet use 48 point.</a:t>
            </a:r>
          </a:p>
          <a:p>
            <a:pPr marL="768312" indent="-463528">
              <a:spcAft>
                <a:spcPts val="1600"/>
              </a:spcAft>
              <a:buFont typeface="Arial" panose="020B0604020202020204" pitchFamily="34" charset="0"/>
              <a:buChar char="•"/>
            </a:pPr>
            <a:r>
              <a:rPr lang="en-US" sz="2800" dirty="0"/>
              <a:t>To be legible at 12 feet use 60 point.</a:t>
            </a:r>
          </a:p>
          <a:p>
            <a:pPr marL="768312" indent="-463528">
              <a:spcAft>
                <a:spcPts val="1600"/>
              </a:spcAft>
              <a:buFont typeface="Arial" panose="020B0604020202020204" pitchFamily="34" charset="0"/>
              <a:buChar char="•"/>
            </a:pPr>
            <a:r>
              <a:rPr lang="en-US" sz="2800" dirty="0"/>
              <a:t>To be legible at 14 feet use 72 point.</a:t>
            </a:r>
          </a:p>
          <a:p>
            <a:pPr marL="304784">
              <a:spcAft>
                <a:spcPts val="1600"/>
              </a:spcAft>
            </a:pPr>
            <a:r>
              <a:rPr lang="en-US" sz="2800" dirty="0"/>
              <a:t>Text and figures should be readable from around 5-7 feet away</a:t>
            </a:r>
          </a:p>
          <a:p>
            <a:pPr marL="768312" indent="-463528">
              <a:spcAft>
                <a:spcPts val="16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2"/>
              </a:rPr>
              <a:t>the link provided on our FAQ page </a:t>
            </a:r>
            <a:r>
              <a:rPr lang="en-US" sz="2800" dirty="0"/>
              <a:t>or from Google: </a:t>
            </a:r>
            <a:r>
              <a:rPr lang="en-US" sz="2800" dirty="0">
                <a:hlinkClick r:id="rId3"/>
              </a:rPr>
              <a:t>https://fonts.google.com/specimen/Lato</a:t>
            </a:r>
            <a:endParaRPr lang="en-US" sz="2800" dirty="0"/>
          </a:p>
          <a:p>
            <a:pPr marL="768312" indent="-463528">
              <a:spcAft>
                <a:spcPts val="16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768312" indent="-463528">
              <a:spcAft>
                <a:spcPts val="16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4"/>
              </a:rPr>
              <a:t>https://medcom.med.wayne.edu/creating-accessible-design</a:t>
            </a:r>
            <a:endParaRPr lang="en-US" sz="2800" dirty="0"/>
          </a:p>
          <a:p>
            <a:r>
              <a:rPr lang="en-US" sz="2800" b="1" dirty="0"/>
              <a:t>Text – good examples</a:t>
            </a:r>
          </a:p>
          <a:p>
            <a:r>
              <a:rPr lang="en-US" sz="2800" dirty="0"/>
              <a:t>Text should be high contrast, the following provide the best contrast for reading and printing:</a:t>
            </a:r>
          </a:p>
          <a:p>
            <a:pPr marL="772546" indent="-548190">
              <a:buFont typeface="Arial" panose="020B0604020202020204" pitchFamily="34" charset="0"/>
              <a:buChar char="•"/>
            </a:pPr>
            <a:r>
              <a:rPr lang="en-US" sz="2800" dirty="0"/>
              <a:t>Black on white</a:t>
            </a:r>
          </a:p>
          <a:p>
            <a:pPr marL="772546" indent="-548190">
              <a:buFont typeface="Arial" panose="020B0604020202020204" pitchFamily="34" charset="0"/>
              <a:buChar char="•"/>
            </a:pPr>
            <a:r>
              <a:rPr lang="en-US" sz="2800" dirty="0">
                <a:solidFill>
                  <a:srgbClr val="00594F"/>
                </a:solidFill>
              </a:rPr>
              <a:t>WSU primary green on white</a:t>
            </a:r>
          </a:p>
          <a:p>
            <a:pPr marL="772546" indent="-548190">
              <a:buFont typeface="Arial" panose="020B0604020202020204" pitchFamily="34" charset="0"/>
              <a:buChar char="•"/>
            </a:pPr>
            <a:r>
              <a:rPr lang="en-US" sz="2800" dirty="0">
                <a:solidFill>
                  <a:schemeClr val="bg2">
                    <a:lumMod val="25000"/>
                  </a:schemeClr>
                </a:solidFill>
              </a:rPr>
              <a:t>Dark gray on white</a:t>
            </a:r>
          </a:p>
          <a:p>
            <a:pPr marL="772546" indent="-548190">
              <a:buFont typeface="Arial" panose="020B0604020202020204" pitchFamily="34" charset="0"/>
              <a:buChar char="•"/>
            </a:pPr>
            <a:r>
              <a:rPr lang="en-US" sz="2800" b="1" dirty="0">
                <a:solidFill>
                  <a:srgbClr val="00594F"/>
                </a:solidFill>
                <a:highlight>
                  <a:srgbClr val="FFC844"/>
                </a:highlight>
              </a:rPr>
              <a:t>WSU primary green on WSU primary yellow </a:t>
            </a:r>
          </a:p>
          <a:p>
            <a:pPr marL="772546" indent="-548190">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772546" indent="-548190">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768312" indent="-463528">
              <a:spcAft>
                <a:spcPts val="1600"/>
              </a:spcAft>
              <a:buFont typeface="Arial" panose="020B0604020202020204" pitchFamily="34" charset="0"/>
              <a:buChar char="•"/>
            </a:pPr>
            <a:endParaRPr lang="en-US" sz="2800" dirty="0"/>
          </a:p>
          <a:p>
            <a:pPr marL="768312" indent="-463528">
              <a:spcAft>
                <a:spcPts val="1600"/>
              </a:spcAft>
              <a:buFont typeface="Arial" panose="020B0604020202020204" pitchFamily="34" charset="0"/>
              <a:buChar char="•"/>
            </a:pPr>
            <a:endParaRPr lang="en-US" sz="2800" dirty="0"/>
          </a:p>
        </p:txBody>
      </p:sp>
      <p:graphicFrame>
        <p:nvGraphicFramePr>
          <p:cNvPr id="47" name="Chart 46">
            <a:extLst>
              <a:ext uri="{FF2B5EF4-FFF2-40B4-BE49-F238E27FC236}">
                <a16:creationId xmlns:a16="http://schemas.microsoft.com/office/drawing/2014/main" id="{F84F7DA9-CA26-AACF-2DE0-E8857F4483A1}"/>
              </a:ext>
            </a:extLst>
          </p:cNvPr>
          <p:cNvGraphicFramePr/>
          <p:nvPr>
            <p:extLst>
              <p:ext uri="{D42A27DB-BD31-4B8C-83A1-F6EECF244321}">
                <p14:modId xmlns:p14="http://schemas.microsoft.com/office/powerpoint/2010/main" val="68629944"/>
              </p:ext>
            </p:extLst>
          </p:nvPr>
        </p:nvGraphicFramePr>
        <p:xfrm>
          <a:off x="22266816" y="30811869"/>
          <a:ext cx="6485984" cy="4954156"/>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3FF2FB5F-851E-A122-F18E-9AF508D8499D}"/>
              </a:ext>
            </a:extLst>
          </p:cNvPr>
          <p:cNvSpPr txBox="1"/>
          <p:nvPr/>
        </p:nvSpPr>
        <p:spPr>
          <a:xfrm>
            <a:off x="15240000" y="11832014"/>
            <a:ext cx="13411200" cy="7417415"/>
          </a:xfrm>
          <a:prstGeom prst="rect">
            <a:avLst/>
          </a:prstGeom>
          <a:noFill/>
        </p:spPr>
        <p:txBody>
          <a:bodyPr wrap="square" numCol="1">
            <a:sp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pPr marL="609570" indent="-446595">
              <a:buFont typeface="Arial" panose="020B0604020202020204" pitchFamily="34" charset="0"/>
              <a:buChar char="•"/>
            </a:pPr>
            <a:r>
              <a:rPr lang="en-US" sz="2800" dirty="0"/>
              <a:t>Black on white – best contrast</a:t>
            </a:r>
          </a:p>
          <a:p>
            <a:pPr marL="609570" indent="-446595">
              <a:buFont typeface="Arial" panose="020B0604020202020204" pitchFamily="34" charset="0"/>
              <a:buChar char="•"/>
            </a:pPr>
            <a:r>
              <a:rPr lang="en-US" sz="2800" dirty="0">
                <a:solidFill>
                  <a:schemeClr val="accent6">
                    <a:lumMod val="20000"/>
                    <a:lumOff val="80000"/>
                  </a:schemeClr>
                </a:solidFill>
                <a:highlight>
                  <a:srgbClr val="093F39"/>
                </a:highlight>
              </a:rPr>
              <a:t>Light green on WSU primary green – good contrast</a:t>
            </a:r>
          </a:p>
          <a:p>
            <a:pPr marL="609570" indent="-446595">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609570" indent="-446595">
              <a:buFont typeface="Arial" panose="020B0604020202020204" pitchFamily="34" charset="0"/>
              <a:buChar char="•"/>
            </a:pPr>
            <a:r>
              <a:rPr lang="en-US" sz="2800" b="1" dirty="0">
                <a:solidFill>
                  <a:schemeClr val="bg1"/>
                </a:solidFill>
                <a:highlight>
                  <a:srgbClr val="FFC844"/>
                </a:highlight>
              </a:rPr>
              <a:t>White on WSU primary yellow </a:t>
            </a:r>
          </a:p>
          <a:p>
            <a:pPr marL="609570" indent="-446595">
              <a:buFont typeface="Arial" panose="020B0604020202020204" pitchFamily="34" charset="0"/>
              <a:buChar char="•"/>
            </a:pPr>
            <a:r>
              <a:rPr lang="en-US" sz="2800" b="1" dirty="0">
                <a:highlight>
                  <a:srgbClr val="00594F"/>
                </a:highlight>
              </a:rPr>
              <a:t>Black on WSU primary green</a:t>
            </a:r>
            <a:endParaRPr lang="en-US" sz="2800" dirty="0"/>
          </a:p>
          <a:p>
            <a:pPr marL="609570" indent="-446595">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609570" indent="-446595">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4B0CD2A4-B1A4-98D2-3BAF-7549007CF7C0}"/>
              </a:ext>
            </a:extLst>
          </p:cNvPr>
          <p:cNvSpPr txBox="1"/>
          <p:nvPr/>
        </p:nvSpPr>
        <p:spPr>
          <a:xfrm>
            <a:off x="29585919" y="34611625"/>
            <a:ext cx="13411200" cy="2246769"/>
          </a:xfrm>
          <a:prstGeom prst="rect">
            <a:avLst/>
          </a:prstGeom>
          <a:noFill/>
        </p:spPr>
        <p:txBody>
          <a:bodyPr wrap="square" rtlCol="0">
            <a:spAutoFit/>
          </a:bodyPr>
          <a:lstStyle/>
          <a:p>
            <a:pPr>
              <a:spcAft>
                <a:spcPts val="16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6"/>
              </a:rPr>
              <a:t>medcom@med.wayne.edu</a:t>
            </a:r>
            <a:r>
              <a:rPr lang="en-US" sz="28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01BA59BB-A823-CE2F-9B55-E0087E0AA661}"/>
              </a:ext>
            </a:extLst>
          </p:cNvPr>
          <p:cNvSpPr/>
          <p:nvPr/>
        </p:nvSpPr>
        <p:spPr bwMode="auto">
          <a:xfrm>
            <a:off x="29585920" y="16710837"/>
            <a:ext cx="4185920" cy="289796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250" fontAlgn="base">
              <a:spcBef>
                <a:spcPct val="0"/>
              </a:spcBef>
              <a:spcAft>
                <a:spcPct val="0"/>
              </a:spcAft>
            </a:pPr>
            <a:r>
              <a:rPr lang="en-US" sz="2400" dirty="0">
                <a:solidFill>
                  <a:schemeClr val="bg1"/>
                </a:solidFill>
              </a:rPr>
              <a:t>WSU primary green</a:t>
            </a:r>
          </a:p>
          <a:p>
            <a:pPr algn="ctr" defTabSz="5016250" fontAlgn="base">
              <a:spcBef>
                <a:spcPct val="0"/>
              </a:spcBef>
              <a:spcAft>
                <a:spcPct val="0"/>
              </a:spcAft>
            </a:pPr>
            <a:r>
              <a:rPr lang="nn-NO" sz="2400" dirty="0">
                <a:solidFill>
                  <a:schemeClr val="bg1"/>
                </a:solidFill>
              </a:rPr>
              <a:t>hex (#0c5449)</a:t>
            </a:r>
            <a:br>
              <a:rPr lang="nn-NO" sz="2400" dirty="0">
                <a:solidFill>
                  <a:schemeClr val="bg1"/>
                </a:solidFill>
              </a:rPr>
            </a:br>
            <a:r>
              <a:rPr lang="nn-NO" sz="2400" dirty="0">
                <a:solidFill>
                  <a:schemeClr val="bg1"/>
                </a:solidFill>
              </a:rPr>
              <a:t>rgb (12, 84, 73)</a:t>
            </a:r>
            <a:endParaRPr lang="en-US" sz="2400" dirty="0">
              <a:solidFill>
                <a:schemeClr val="bg1"/>
              </a:solidFill>
            </a:endParaRPr>
          </a:p>
        </p:txBody>
      </p:sp>
      <p:sp>
        <p:nvSpPr>
          <p:cNvPr id="51" name="Rectangle 50">
            <a:extLst>
              <a:ext uri="{FF2B5EF4-FFF2-40B4-BE49-F238E27FC236}">
                <a16:creationId xmlns:a16="http://schemas.microsoft.com/office/drawing/2014/main" id="{A4613B0F-495F-F411-FAD3-54EB18803A85}"/>
              </a:ext>
            </a:extLst>
          </p:cNvPr>
          <p:cNvSpPr/>
          <p:nvPr/>
        </p:nvSpPr>
        <p:spPr bwMode="auto">
          <a:xfrm>
            <a:off x="34198560" y="16710837"/>
            <a:ext cx="4185920" cy="2897964"/>
          </a:xfrm>
          <a:prstGeom prst="rect">
            <a:avLst/>
          </a:prstGeom>
          <a:solidFill>
            <a:schemeClr val="accent4"/>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250" fontAlgn="base">
              <a:spcBef>
                <a:spcPct val="0"/>
              </a:spcBef>
              <a:spcAft>
                <a:spcPct val="0"/>
              </a:spcAft>
            </a:pPr>
            <a:r>
              <a:rPr lang="en-US" sz="2400" dirty="0">
                <a:solidFill>
                  <a:srgbClr val="093F39"/>
                </a:solidFill>
              </a:rPr>
              <a:t>WSU primary yellow</a:t>
            </a:r>
          </a:p>
          <a:p>
            <a:pPr algn="ctr" defTabSz="5016250" fontAlgn="base">
              <a:spcBef>
                <a:spcPct val="0"/>
              </a:spcBef>
              <a:spcAft>
                <a:spcPct val="0"/>
              </a:spcAft>
            </a:pPr>
            <a:r>
              <a:rPr lang="en-US" sz="2400" dirty="0">
                <a:solidFill>
                  <a:srgbClr val="093F39"/>
                </a:solidFill>
              </a:rPr>
              <a:t>hex (#ffcc33)</a:t>
            </a:r>
            <a:br>
              <a:rPr lang="en-US" sz="2400" dirty="0">
                <a:solidFill>
                  <a:srgbClr val="093F39"/>
                </a:solidFill>
              </a:rPr>
            </a:br>
            <a:r>
              <a:rPr lang="en-US" sz="2400" dirty="0" err="1">
                <a:solidFill>
                  <a:srgbClr val="093F39"/>
                </a:solidFill>
              </a:rPr>
              <a:t>rgb</a:t>
            </a:r>
            <a:r>
              <a:rPr lang="en-US" sz="2400" dirty="0">
                <a:solidFill>
                  <a:srgbClr val="093F39"/>
                </a:solidFill>
              </a:rPr>
              <a:t> (255, 204, 51)</a:t>
            </a:r>
          </a:p>
        </p:txBody>
      </p:sp>
      <p:sp>
        <p:nvSpPr>
          <p:cNvPr id="52" name="Rectangle 51">
            <a:extLst>
              <a:ext uri="{FF2B5EF4-FFF2-40B4-BE49-F238E27FC236}">
                <a16:creationId xmlns:a16="http://schemas.microsoft.com/office/drawing/2014/main" id="{11EBCC8E-B02F-2C68-4508-6672F64FD852}"/>
              </a:ext>
            </a:extLst>
          </p:cNvPr>
          <p:cNvSpPr/>
          <p:nvPr/>
        </p:nvSpPr>
        <p:spPr bwMode="auto">
          <a:xfrm>
            <a:off x="38811199" y="16710837"/>
            <a:ext cx="4185920" cy="2897964"/>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250" fontAlgn="base">
              <a:spcBef>
                <a:spcPct val="0"/>
              </a:spcBef>
              <a:spcAft>
                <a:spcPct val="0"/>
              </a:spcAft>
            </a:pPr>
            <a:r>
              <a:rPr lang="en-US" sz="2400" dirty="0">
                <a:solidFill>
                  <a:srgbClr val="093F39"/>
                </a:solidFill>
              </a:rPr>
              <a:t>Grey accent</a:t>
            </a:r>
          </a:p>
          <a:p>
            <a:pPr algn="ctr" defTabSz="5016250" fontAlgn="base">
              <a:spcBef>
                <a:spcPct val="0"/>
              </a:spcBef>
              <a:spcAft>
                <a:spcPct val="0"/>
              </a:spcAft>
            </a:pPr>
            <a:r>
              <a:rPr lang="nn-NO" sz="2400" dirty="0">
                <a:solidFill>
                  <a:srgbClr val="093F39"/>
                </a:solidFill>
              </a:rPr>
              <a:t>hex (#d9d9d9)</a:t>
            </a:r>
            <a:br>
              <a:rPr lang="nn-NO" sz="2400" dirty="0">
                <a:solidFill>
                  <a:srgbClr val="093F39"/>
                </a:solidFill>
              </a:rPr>
            </a:br>
            <a:r>
              <a:rPr lang="nn-NO" sz="2400" dirty="0">
                <a:solidFill>
                  <a:srgbClr val="093F39"/>
                </a:solidFill>
              </a:rPr>
              <a:t>rgb (217, 217, 217)</a:t>
            </a:r>
            <a:endParaRPr lang="en-US" sz="2400" dirty="0">
              <a:solidFill>
                <a:srgbClr val="093F39"/>
              </a:solidFill>
            </a:endParaRPr>
          </a:p>
        </p:txBody>
      </p:sp>
      <p:sp>
        <p:nvSpPr>
          <p:cNvPr id="53" name="Rectangle 21">
            <a:extLst>
              <a:ext uri="{FF2B5EF4-FFF2-40B4-BE49-F238E27FC236}">
                <a16:creationId xmlns:a16="http://schemas.microsoft.com/office/drawing/2014/main" id="{317FCB68-E9B6-29D0-29AE-F76C574D4217}"/>
              </a:ext>
            </a:extLst>
          </p:cNvPr>
          <p:cNvSpPr>
            <a:spLocks noChangeArrowheads="1"/>
          </p:cNvSpPr>
          <p:nvPr/>
        </p:nvSpPr>
        <p:spPr bwMode="auto">
          <a:xfrm>
            <a:off x="29368732" y="31519997"/>
            <a:ext cx="14017752" cy="1219200"/>
          </a:xfrm>
          <a:prstGeom prst="rect">
            <a:avLst/>
          </a:prstGeom>
          <a:solidFill>
            <a:srgbClr val="FFCC33"/>
          </a:solidFill>
          <a:ln w="9525">
            <a:noFill/>
            <a:miter lim="800000"/>
            <a:headEnd/>
            <a:tailEnd/>
          </a:ln>
          <a:effectLst/>
        </p:spPr>
        <p:txBody>
          <a:bodyPr wrap="none" lIns="98991" tIns="49496" rIns="98991" bIns="49496" anchor="ctr"/>
          <a:lstStyle/>
          <a:p>
            <a:pPr algn="ctr" defTabSz="3224446"/>
            <a:r>
              <a:rPr lang="en-US" sz="4800" b="1">
                <a:solidFill>
                  <a:srgbClr val="093F39"/>
                </a:solidFill>
              </a:rPr>
              <a:t>References</a:t>
            </a:r>
          </a:p>
        </p:txBody>
      </p:sp>
      <p:sp>
        <p:nvSpPr>
          <p:cNvPr id="54" name="Rectangle 21">
            <a:extLst>
              <a:ext uri="{FF2B5EF4-FFF2-40B4-BE49-F238E27FC236}">
                <a16:creationId xmlns:a16="http://schemas.microsoft.com/office/drawing/2014/main" id="{F02D52C0-6E5F-CA0D-54D3-080C551EDF76}"/>
              </a:ext>
            </a:extLst>
          </p:cNvPr>
          <p:cNvSpPr>
            <a:spLocks noChangeArrowheads="1"/>
          </p:cNvSpPr>
          <p:nvPr/>
        </p:nvSpPr>
        <p:spPr bwMode="auto">
          <a:xfrm>
            <a:off x="29368732" y="33032187"/>
            <a:ext cx="14017752" cy="1219200"/>
          </a:xfrm>
          <a:prstGeom prst="rect">
            <a:avLst/>
          </a:prstGeom>
          <a:solidFill>
            <a:srgbClr val="D9D9D9"/>
          </a:solidFill>
          <a:ln w="9525">
            <a:noFill/>
            <a:miter lim="800000"/>
            <a:headEnd/>
            <a:tailEnd/>
          </a:ln>
          <a:effectLst/>
        </p:spPr>
        <p:txBody>
          <a:bodyPr wrap="none" lIns="98991" tIns="49496" rIns="98991" bIns="49496" anchor="ctr"/>
          <a:lstStyle/>
          <a:p>
            <a:pPr algn="ctr" defTabSz="3224446"/>
            <a:r>
              <a:rPr lang="en-US" sz="4800" b="1">
                <a:solidFill>
                  <a:srgbClr val="093F39"/>
                </a:solidFill>
              </a:rPr>
              <a:t>References</a:t>
            </a:r>
          </a:p>
        </p:txBody>
      </p:sp>
      <p:sp>
        <p:nvSpPr>
          <p:cNvPr id="55" name="TextBox 54">
            <a:extLst>
              <a:ext uri="{FF2B5EF4-FFF2-40B4-BE49-F238E27FC236}">
                <a16:creationId xmlns:a16="http://schemas.microsoft.com/office/drawing/2014/main" id="{4EE3BFF8-54A0-F852-AF25-AD3236436F68}"/>
              </a:ext>
            </a:extLst>
          </p:cNvPr>
          <p:cNvSpPr txBox="1"/>
          <p:nvPr/>
        </p:nvSpPr>
        <p:spPr>
          <a:xfrm>
            <a:off x="29585919" y="11832015"/>
            <a:ext cx="13614400" cy="1590179"/>
          </a:xfrm>
          <a:prstGeom prst="rect">
            <a:avLst/>
          </a:prstGeom>
          <a:noFill/>
        </p:spPr>
        <p:txBody>
          <a:bodyPr wrap="square" rtlCol="0">
            <a:spAutoFit/>
          </a:bodyPr>
          <a:lstStyle/>
          <a:p>
            <a:pPr>
              <a:spcAft>
                <a:spcPts val="1600"/>
              </a:spcAft>
            </a:pPr>
            <a:r>
              <a:rPr lang="en-US" sz="2800" b="1" dirty="0"/>
              <a:t>WSU color branding quick guide. </a:t>
            </a:r>
          </a:p>
          <a:p>
            <a:pPr>
              <a:spcAft>
                <a:spcPts val="1600"/>
              </a:spcAft>
            </a:pPr>
            <a:r>
              <a:rPr lang="en-US" sz="2800" dirty="0"/>
              <a:t>For detailed information about WSU color branding, please visit the FAQ section on our website and </a:t>
            </a:r>
            <a:r>
              <a:rPr lang="en-US" sz="2800" dirty="0">
                <a:hlinkClick r:id="rId2"/>
              </a:rPr>
              <a:t>select the WSU color under the WSU branding section</a:t>
            </a:r>
            <a:r>
              <a:rPr lang="en-US" sz="2800" dirty="0"/>
              <a:t>.</a:t>
            </a:r>
          </a:p>
        </p:txBody>
      </p:sp>
      <p:sp>
        <p:nvSpPr>
          <p:cNvPr id="56" name="TextBox 55">
            <a:extLst>
              <a:ext uri="{FF2B5EF4-FFF2-40B4-BE49-F238E27FC236}">
                <a16:creationId xmlns:a16="http://schemas.microsoft.com/office/drawing/2014/main" id="{001ED8AF-D84B-F98B-CF25-AF534F656C50}"/>
              </a:ext>
            </a:extLst>
          </p:cNvPr>
          <p:cNvSpPr txBox="1"/>
          <p:nvPr/>
        </p:nvSpPr>
        <p:spPr>
          <a:xfrm>
            <a:off x="29585919" y="22281877"/>
            <a:ext cx="13411200" cy="1384995"/>
          </a:xfrm>
          <a:prstGeom prst="rect">
            <a:avLst/>
          </a:prstGeom>
          <a:noFill/>
        </p:spPr>
        <p:txBody>
          <a:bodyPr wrap="square" rtlCol="0">
            <a:spAutoFit/>
          </a:bodyPr>
          <a:lstStyle/>
          <a:p>
            <a:pPr>
              <a:spcAft>
                <a:spcPts val="16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610F4BE6-92AC-1925-1473-8104B26D6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1" y="24602871"/>
            <a:ext cx="3810000" cy="2670811"/>
          </a:xfrm>
          <a:prstGeom prst="rect">
            <a:avLst/>
          </a:prstGeom>
        </p:spPr>
      </p:pic>
      <p:pic>
        <p:nvPicPr>
          <p:cNvPr id="58" name="Picture 57" descr="Logo, company name&#10;&#10;Description automatically generated">
            <a:extLst>
              <a:ext uri="{FF2B5EF4-FFF2-40B4-BE49-F238E27FC236}">
                <a16:creationId xmlns:a16="http://schemas.microsoft.com/office/drawing/2014/main" id="{BE76F63E-3A68-0602-4150-79E183E080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1" y="24602871"/>
            <a:ext cx="3810000" cy="2670811"/>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B393929E-3BE3-40AF-8969-9A1C1BC18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1" y="28150810"/>
            <a:ext cx="5080000" cy="1290320"/>
          </a:xfrm>
          <a:prstGeom prst="rect">
            <a:avLst/>
          </a:prstGeom>
        </p:spPr>
      </p:pic>
      <p:pic>
        <p:nvPicPr>
          <p:cNvPr id="60" name="Picture 59" descr="Text&#10;&#10;Description automatically generated">
            <a:extLst>
              <a:ext uri="{FF2B5EF4-FFF2-40B4-BE49-F238E27FC236}">
                <a16:creationId xmlns:a16="http://schemas.microsoft.com/office/drawing/2014/main" id="{411157E7-2FC8-08EF-FC4D-52E17F8DF5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2" y="28150810"/>
            <a:ext cx="5080000" cy="1290320"/>
          </a:xfrm>
          <a:prstGeom prst="rect">
            <a:avLst/>
          </a:prstGeom>
        </p:spPr>
      </p:pic>
      <p:sp>
        <p:nvSpPr>
          <p:cNvPr id="61" name="TextBox 60">
            <a:extLst>
              <a:ext uri="{FF2B5EF4-FFF2-40B4-BE49-F238E27FC236}">
                <a16:creationId xmlns:a16="http://schemas.microsoft.com/office/drawing/2014/main" id="{47DC4E55-009D-054F-8414-443CB7218012}"/>
              </a:ext>
            </a:extLst>
          </p:cNvPr>
          <p:cNvSpPr txBox="1"/>
          <p:nvPr/>
        </p:nvSpPr>
        <p:spPr>
          <a:xfrm>
            <a:off x="22424719" y="24112884"/>
            <a:ext cx="6165518" cy="4811574"/>
          </a:xfrm>
          <a:prstGeom prst="rect">
            <a:avLst/>
          </a:prstGeom>
          <a:noFill/>
        </p:spPr>
        <p:txBody>
          <a:bodyPr wrap="square" rtlCol="0">
            <a:spAutoFit/>
          </a:bodyPr>
          <a:lstStyle/>
          <a:p>
            <a:pPr marL="457178" indent="-457178">
              <a:spcAft>
                <a:spcPts val="16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457178" indent="-457178">
              <a:spcAft>
                <a:spcPts val="1600"/>
              </a:spcAft>
              <a:buFont typeface="Arial" panose="020B0604020202020204" pitchFamily="34" charset="0"/>
              <a:buChar char="•"/>
            </a:pPr>
            <a:r>
              <a:rPr lang="en-US" sz="2800" dirty="0"/>
              <a:t>Figures (Figure 1) should advance the points you’re making in the text</a:t>
            </a:r>
          </a:p>
          <a:p>
            <a:pPr marL="457178" indent="-457178">
              <a:spcAft>
                <a:spcPts val="1600"/>
              </a:spcAft>
              <a:buFont typeface="Arial" panose="020B0604020202020204" pitchFamily="34" charset="0"/>
              <a:buChar char="•"/>
            </a:pPr>
            <a:r>
              <a:rPr lang="en-US" sz="28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77EBE0AA-EE10-1152-F94C-0651FCFEEDE4}"/>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8" y="24185346"/>
            <a:ext cx="6644637" cy="4142993"/>
          </a:xfrm>
          <a:prstGeom prst="rect">
            <a:avLst/>
          </a:prstGeom>
        </p:spPr>
      </p:pic>
      <p:sp>
        <p:nvSpPr>
          <p:cNvPr id="63" name="TextBox 62">
            <a:extLst>
              <a:ext uri="{FF2B5EF4-FFF2-40B4-BE49-F238E27FC236}">
                <a16:creationId xmlns:a16="http://schemas.microsoft.com/office/drawing/2014/main" id="{113D2388-B4E2-2329-E512-9B085CBAA8A4}"/>
              </a:ext>
            </a:extLst>
          </p:cNvPr>
          <p:cNvSpPr txBox="1"/>
          <p:nvPr/>
        </p:nvSpPr>
        <p:spPr>
          <a:xfrm>
            <a:off x="15120598" y="28328339"/>
            <a:ext cx="6762677" cy="646331"/>
          </a:xfrm>
          <a:prstGeom prst="rect">
            <a:avLst/>
          </a:prstGeom>
          <a:noFill/>
        </p:spPr>
        <p:txBody>
          <a:bodyPr wrap="square" rtlCol="0">
            <a:spAutoFit/>
          </a:bodyPr>
          <a:lstStyle/>
          <a:p>
            <a:r>
              <a:rPr lang="en-US" sz="1800" dirty="0"/>
              <a:t>Figure 1 - reference figures in your poster. Suggested caption text size is 18 point </a:t>
            </a:r>
          </a:p>
        </p:txBody>
      </p:sp>
      <p:sp>
        <p:nvSpPr>
          <p:cNvPr id="64" name="TextBox 63">
            <a:extLst>
              <a:ext uri="{FF2B5EF4-FFF2-40B4-BE49-F238E27FC236}">
                <a16:creationId xmlns:a16="http://schemas.microsoft.com/office/drawing/2014/main" id="{ECDFEA5A-8DBB-90E0-F3AB-639C65D1D6F0}"/>
              </a:ext>
            </a:extLst>
          </p:cNvPr>
          <p:cNvSpPr txBox="1"/>
          <p:nvPr/>
        </p:nvSpPr>
        <p:spPr>
          <a:xfrm>
            <a:off x="15120600" y="36185302"/>
            <a:ext cx="6762677" cy="369332"/>
          </a:xfrm>
          <a:prstGeom prst="rect">
            <a:avLst/>
          </a:prstGeom>
          <a:noFill/>
        </p:spPr>
        <p:txBody>
          <a:bodyPr wrap="square" rtlCol="0">
            <a:spAutoFit/>
          </a:bodyPr>
          <a:lstStyle/>
          <a:p>
            <a:r>
              <a:rPr lang="en-US" sz="1800" dirty="0"/>
              <a:t>Figure 2 – example chart</a:t>
            </a:r>
          </a:p>
        </p:txBody>
      </p:sp>
      <p:graphicFrame>
        <p:nvGraphicFramePr>
          <p:cNvPr id="65" name="Chart 64">
            <a:extLst>
              <a:ext uri="{FF2B5EF4-FFF2-40B4-BE49-F238E27FC236}">
                <a16:creationId xmlns:a16="http://schemas.microsoft.com/office/drawing/2014/main" id="{676D28D2-FDDA-6AC7-80AF-73D987D45E74}"/>
              </a:ext>
            </a:extLst>
          </p:cNvPr>
          <p:cNvGraphicFramePr/>
          <p:nvPr>
            <p:extLst>
              <p:ext uri="{D42A27DB-BD31-4B8C-83A1-F6EECF244321}">
                <p14:modId xmlns:p14="http://schemas.microsoft.com/office/powerpoint/2010/main" val="330302733"/>
              </p:ext>
            </p:extLst>
          </p:nvPr>
        </p:nvGraphicFramePr>
        <p:xfrm>
          <a:off x="14980498" y="30677802"/>
          <a:ext cx="6485984" cy="4954156"/>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CFFD183C-5C40-F7CD-D6BE-C1310194F1A0}"/>
              </a:ext>
            </a:extLst>
          </p:cNvPr>
          <p:cNvSpPr txBox="1"/>
          <p:nvPr/>
        </p:nvSpPr>
        <p:spPr>
          <a:xfrm>
            <a:off x="22128472" y="36185302"/>
            <a:ext cx="6762677" cy="369332"/>
          </a:xfrm>
          <a:prstGeom prst="rect">
            <a:avLst/>
          </a:prstGeom>
          <a:noFill/>
        </p:spPr>
        <p:txBody>
          <a:bodyPr wrap="square" rtlCol="0">
            <a:spAutoFit/>
          </a:bodyPr>
          <a:lstStyle/>
          <a:p>
            <a:r>
              <a:rPr lang="en-US" sz="1800" dirty="0"/>
              <a:t>Figure 3 – example chart</a:t>
            </a:r>
          </a:p>
        </p:txBody>
      </p:sp>
      <p:pic>
        <p:nvPicPr>
          <p:cNvPr id="67" name="Picture 66" descr="Logo, company name&#10;&#10;Description automatically generated">
            <a:extLst>
              <a:ext uri="{FF2B5EF4-FFF2-40B4-BE49-F238E27FC236}">
                <a16:creationId xmlns:a16="http://schemas.microsoft.com/office/drawing/2014/main" id="{92C1AEDF-2BBE-65E3-57D4-4B276A92D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939" y="1833846"/>
            <a:ext cx="7774693" cy="5450062"/>
          </a:xfrm>
          <a:prstGeom prst="rect">
            <a:avLst/>
          </a:prstGeom>
        </p:spPr>
      </p:pic>
    </p:spTree>
    <p:extLst>
      <p:ext uri="{BB962C8B-B14F-4D97-AF65-F5344CB8AC3E}">
        <p14:creationId xmlns:p14="http://schemas.microsoft.com/office/powerpoint/2010/main" val="3900800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SU">
      <a:dk1>
        <a:sysClr val="windowText" lastClr="000000"/>
      </a:dk1>
      <a:lt1>
        <a:sysClr val="window" lastClr="FFFFFF"/>
      </a:lt1>
      <a:dk2>
        <a:srgbClr val="0C5449"/>
      </a:dk2>
      <a:lt2>
        <a:srgbClr val="E7E6E6"/>
      </a:lt2>
      <a:accent1>
        <a:srgbClr val="0C5449"/>
      </a:accent1>
      <a:accent2>
        <a:srgbClr val="179769"/>
      </a:accent2>
      <a:accent3>
        <a:srgbClr val="DBDBDB"/>
      </a:accent3>
      <a:accent4>
        <a:srgbClr val="FFCC33"/>
      </a:accent4>
      <a:accent5>
        <a:srgbClr val="3D7A67"/>
      </a:accent5>
      <a:accent6>
        <a:srgbClr val="43B087"/>
      </a:accent6>
      <a:hlink>
        <a:srgbClr val="0C5449"/>
      </a:hlink>
      <a:folHlink>
        <a:srgbClr val="0C5449"/>
      </a:folHlink>
    </a:clrScheme>
    <a:fontScheme name="WSU Lato">
      <a:majorFont>
        <a:latin typeface="Lato Black"/>
        <a:ea typeface=""/>
        <a:cs typeface=""/>
      </a:majorFont>
      <a:minorFont>
        <a:latin typeface="Lato Medium"/>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787</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Black</vt:lpstr>
      <vt:lpstr>Lato Medium</vt:lpstr>
      <vt:lpstr>Wingdings</vt:lpstr>
      <vt:lpstr>Angles</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4x4 PowerPoint poster template</dc:title>
  <dc:subject>WSU SOM 4x4 PowerPoint poster template</dc:subject>
  <dc:creator>Medical Communications</dc:creator>
  <cp:keywords>WSU SOM 4x4 PowerPoint poster template</cp:keywords>
  <cp:lastModifiedBy>Matt Garin</cp:lastModifiedBy>
  <cp:revision>20</cp:revision>
  <dcterms:created xsi:type="dcterms:W3CDTF">2023-01-18T16:35:21Z</dcterms:created>
  <dcterms:modified xsi:type="dcterms:W3CDTF">2023-12-16T02:34:09Z</dcterms:modified>
  <cp:category>poster template</cp:category>
</cp:coreProperties>
</file>