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1A192"/>
    <a:srgbClr val="FFDB6F"/>
    <a:srgbClr val="3D7A67"/>
    <a:srgbClr val="179769"/>
    <a:srgbClr val="FFE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0" autoAdjust="0"/>
    <p:restoredTop sz="94660"/>
  </p:normalViewPr>
  <p:slideViewPr>
    <p:cSldViewPr snapToGrid="0">
      <p:cViewPr varScale="1">
        <p:scale>
          <a:sx n="24" d="100"/>
          <a:sy n="24" d="100"/>
        </p:scale>
        <p:origin x="101" y="41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566-4CC2-9685-25194FA904A9}"/>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566-4CC2-9685-25194FA904A9}"/>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566-4CC2-9685-25194FA904A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566-4CC2-9685-25194FA904A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E566-4CC2-9685-25194FA904A9}"/>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76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60000"/>
            <a:duotone>
              <a:schemeClr val="bg1">
                <a:tint val="93000"/>
                <a:shade val="85000"/>
              </a:schemeClr>
              <a:schemeClr val="bg1">
                <a:tint val="96000"/>
                <a:shade val="99000"/>
              </a:schemeClr>
            </a:duotone>
            <a:lum/>
          </a:blip>
          <a:srcRect/>
          <a:tile tx="0" ty="0" sx="50000" sy="50000" flip="none" algn="tl"/>
        </a:blip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1E920B0-47D5-D392-8721-622383440FAD}"/>
              </a:ext>
            </a:extLst>
          </p:cNvPr>
          <p:cNvSpPr/>
          <p:nvPr userDrawn="1"/>
        </p:nvSpPr>
        <p:spPr>
          <a:xfrm>
            <a:off x="3" y="8473440"/>
            <a:ext cx="12858750" cy="13472160"/>
          </a:xfrm>
          <a:prstGeom prst="rtTriangle">
            <a:avLst/>
          </a:prstGeom>
          <a:solidFill>
            <a:srgbClr val="71A192"/>
          </a:solidFill>
          <a:ln>
            <a:noFill/>
          </a:ln>
        </p:spPr>
        <p:style>
          <a:lnRef idx="2">
            <a:schemeClr val="accent1">
              <a:shade val="50000"/>
            </a:schemeClr>
          </a:lnRef>
          <a:fillRef idx="1">
            <a:schemeClr val="accent1"/>
          </a:fillRef>
          <a:effectRef idx="0">
            <a:schemeClr val="accent1"/>
          </a:effectRef>
          <a:fontRef idx="minor">
            <a:schemeClr val="lt1"/>
          </a:fontRef>
        </p:style>
        <p:txBody>
          <a:bodyPr lIns="143284" tIns="71642" rIns="143284" bIns="71642" rtlCol="0" anchor="ctr"/>
          <a:lstStyle/>
          <a:p>
            <a:pPr algn="ctr"/>
            <a:endParaRPr lang="en-US"/>
          </a:p>
        </p:txBody>
      </p:sp>
      <p:sp>
        <p:nvSpPr>
          <p:cNvPr id="10" name="Freeform 7">
            <a:extLst>
              <a:ext uri="{FF2B5EF4-FFF2-40B4-BE49-F238E27FC236}">
                <a16:creationId xmlns:a16="http://schemas.microsoft.com/office/drawing/2014/main" id="{418D4B2D-20B9-B48C-065C-D6F3DD0E0FC4}"/>
              </a:ext>
            </a:extLst>
          </p:cNvPr>
          <p:cNvSpPr/>
          <p:nvPr userDrawn="1"/>
        </p:nvSpPr>
        <p:spPr>
          <a:xfrm>
            <a:off x="-8568" y="0"/>
            <a:ext cx="32926968" cy="2194856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FFDB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3284" tIns="71642" rIns="143284" bIns="71642" rtlCol="0" anchor="ctr"/>
          <a:lstStyle/>
          <a:p>
            <a:pPr algn="ctr"/>
            <a:endParaRPr lang="en-US"/>
          </a:p>
        </p:txBody>
      </p:sp>
      <p:sp>
        <p:nvSpPr>
          <p:cNvPr id="17" name="Rectangle 16">
            <a:extLst>
              <a:ext uri="{FF2B5EF4-FFF2-40B4-BE49-F238E27FC236}">
                <a16:creationId xmlns:a16="http://schemas.microsoft.com/office/drawing/2014/main" id="{3D84806E-84A4-5B1F-59AC-092381CB2570}"/>
              </a:ext>
            </a:extLst>
          </p:cNvPr>
          <p:cNvSpPr/>
          <p:nvPr userDrawn="1"/>
        </p:nvSpPr>
        <p:spPr>
          <a:xfrm>
            <a:off x="1" y="-1"/>
            <a:ext cx="32918400" cy="48588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0">
            <a:extLst>
              <a:ext uri="{FF2B5EF4-FFF2-40B4-BE49-F238E27FC236}">
                <a16:creationId xmlns:a16="http://schemas.microsoft.com/office/drawing/2014/main" id="{D1D0BC5B-2D83-4489-2246-F312EC6BE267}"/>
              </a:ext>
            </a:extLst>
          </p:cNvPr>
          <p:cNvSpPr>
            <a:spLocks noChangeArrowheads="1"/>
          </p:cNvSpPr>
          <p:nvPr userDrawn="1"/>
        </p:nvSpPr>
        <p:spPr bwMode="auto">
          <a:xfrm>
            <a:off x="375951"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19" name="Rectangle 20">
            <a:extLst>
              <a:ext uri="{FF2B5EF4-FFF2-40B4-BE49-F238E27FC236}">
                <a16:creationId xmlns:a16="http://schemas.microsoft.com/office/drawing/2014/main" id="{21799AE2-8A70-8D12-4C66-D6DFCE17E120}"/>
              </a:ext>
            </a:extLst>
          </p:cNvPr>
          <p:cNvSpPr>
            <a:spLocks noChangeArrowheads="1"/>
          </p:cNvSpPr>
          <p:nvPr userDrawn="1"/>
        </p:nvSpPr>
        <p:spPr bwMode="auto">
          <a:xfrm>
            <a:off x="22026849"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0" name="Rectangle 20">
            <a:extLst>
              <a:ext uri="{FF2B5EF4-FFF2-40B4-BE49-F238E27FC236}">
                <a16:creationId xmlns:a16="http://schemas.microsoft.com/office/drawing/2014/main" id="{F5048CEF-0863-1239-51D5-C5E323DA9C3F}"/>
              </a:ext>
            </a:extLst>
          </p:cNvPr>
          <p:cNvSpPr>
            <a:spLocks noChangeArrowheads="1"/>
          </p:cNvSpPr>
          <p:nvPr userDrawn="1"/>
        </p:nvSpPr>
        <p:spPr bwMode="auto">
          <a:xfrm>
            <a:off x="11201400" y="5177420"/>
            <a:ext cx="10515600" cy="16768180"/>
          </a:xfrm>
          <a:prstGeom prst="rect">
            <a:avLst/>
          </a:prstGeom>
          <a:solidFill>
            <a:schemeClr val="bg1">
              <a:alpha val="85000"/>
            </a:schemeClr>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1" name="Rectangle 20">
            <a:extLst>
              <a:ext uri="{FF2B5EF4-FFF2-40B4-BE49-F238E27FC236}">
                <a16:creationId xmlns:a16="http://schemas.microsoft.com/office/drawing/2014/main" id="{18ECF256-E193-2B65-93BD-16E71E896337}"/>
              </a:ext>
            </a:extLst>
          </p:cNvPr>
          <p:cNvSpPr>
            <a:spLocks noChangeArrowheads="1"/>
          </p:cNvSpPr>
          <p:nvPr userDrawn="1"/>
        </p:nvSpPr>
        <p:spPr bwMode="auto">
          <a:xfrm flipV="1">
            <a:off x="375951" y="21818000"/>
            <a:ext cx="10515600" cy="127600"/>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2" name="Rectangle 20">
            <a:extLst>
              <a:ext uri="{FF2B5EF4-FFF2-40B4-BE49-F238E27FC236}">
                <a16:creationId xmlns:a16="http://schemas.microsoft.com/office/drawing/2014/main" id="{6763E014-2615-1906-97AF-02A158F6C1EC}"/>
              </a:ext>
            </a:extLst>
          </p:cNvPr>
          <p:cNvSpPr>
            <a:spLocks noChangeArrowheads="1"/>
          </p:cNvSpPr>
          <p:nvPr userDrawn="1"/>
        </p:nvSpPr>
        <p:spPr bwMode="auto">
          <a:xfrm flipV="1">
            <a:off x="22026849" y="21818000"/>
            <a:ext cx="10515600" cy="127600"/>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sp>
        <p:nvSpPr>
          <p:cNvPr id="23" name="Rectangle 20">
            <a:extLst>
              <a:ext uri="{FF2B5EF4-FFF2-40B4-BE49-F238E27FC236}">
                <a16:creationId xmlns:a16="http://schemas.microsoft.com/office/drawing/2014/main" id="{06DADD03-1FF2-D6EE-2066-A7751E1217B3}"/>
              </a:ext>
            </a:extLst>
          </p:cNvPr>
          <p:cNvSpPr>
            <a:spLocks noChangeArrowheads="1"/>
          </p:cNvSpPr>
          <p:nvPr userDrawn="1"/>
        </p:nvSpPr>
        <p:spPr bwMode="auto">
          <a:xfrm flipV="1">
            <a:off x="11201400" y="21817999"/>
            <a:ext cx="10515600" cy="127599"/>
          </a:xfrm>
          <a:prstGeom prst="rect">
            <a:avLst/>
          </a:prstGeom>
          <a:solidFill>
            <a:schemeClr val="accent1"/>
          </a:solidFill>
          <a:ln w="9525">
            <a:noFill/>
            <a:miter lim="800000"/>
            <a:headEnd/>
            <a:tailEnd/>
          </a:ln>
          <a:effectLst/>
        </p:spPr>
        <p:txBody>
          <a:bodyPr wrap="none" lIns="74243" tIns="37122" rIns="74243" bIns="37122" anchor="ctr"/>
          <a:lstStyle/>
          <a:p>
            <a:pPr algn="ctr" defTabSz="2418455"/>
            <a:endParaRPr lang="en-US" sz="3600" b="1" dirty="0">
              <a:solidFill>
                <a:schemeClr val="tx2"/>
              </a:solidFill>
            </a:endParaRPr>
          </a:p>
        </p:txBody>
      </p:sp>
      <p:cxnSp>
        <p:nvCxnSpPr>
          <p:cNvPr id="26" name="Straight Connector 25">
            <a:extLst>
              <a:ext uri="{FF2B5EF4-FFF2-40B4-BE49-F238E27FC236}">
                <a16:creationId xmlns:a16="http://schemas.microsoft.com/office/drawing/2014/main" id="{89F656D5-1792-8A8F-6301-DB5ADD0F77F8}"/>
              </a:ext>
            </a:extLst>
          </p:cNvPr>
          <p:cNvCxnSpPr/>
          <p:nvPr userDrawn="1"/>
        </p:nvCxnSpPr>
        <p:spPr>
          <a:xfrm>
            <a:off x="-8568" y="4751283"/>
            <a:ext cx="32918400" cy="0"/>
          </a:xfrm>
          <a:prstGeom prst="line">
            <a:avLst/>
          </a:prstGeom>
          <a:ln w="63500" cap="rnd">
            <a:solidFill>
              <a:srgbClr val="71A19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3986204"/>
      </p:ext>
    </p:extLst>
  </p:cSld>
  <p:clrMap bg1="lt1" tx1="dk1" bg2="lt2" tx2="dk2" accent1="accent1" accent2="accent2" accent3="accent3" accent4="accent4" accent5="accent5" accent6="accent6" hlink="hlink" folHlink="folHlink"/>
  <p:sldLayoutIdLst>
    <p:sldLayoutId id="2147483674" r:id="rId1"/>
  </p:sldLayoutIdLst>
  <p:hf sldNum="0" hdr="0" ftr="0" dt="0"/>
  <p:txStyles>
    <p:titleStyle>
      <a:lvl1pPr algn="l" defTabSz="1432838" rtl="0" eaLnBrk="1" latinLnBrk="0" hangingPunct="1">
        <a:spcBef>
          <a:spcPct val="0"/>
        </a:spcBef>
        <a:buNone/>
        <a:defRPr sz="4400" kern="1200" cap="all" baseline="0">
          <a:solidFill>
            <a:schemeClr val="tx1"/>
          </a:solidFill>
          <a:latin typeface="+mj-lt"/>
          <a:ea typeface="+mj-ea"/>
          <a:cs typeface="+mj-cs"/>
        </a:defRPr>
      </a:lvl1pPr>
    </p:titleStyle>
    <p:body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p:bodyStyle>
    <p:otherStyle>
      <a:defPPr>
        <a:defRPr lang="en-US"/>
      </a:defPPr>
      <a:lvl1pPr marL="0" algn="l" defTabSz="1432838" rtl="0" eaLnBrk="1" latinLnBrk="0" hangingPunct="1">
        <a:defRPr sz="2800" kern="1200">
          <a:solidFill>
            <a:schemeClr val="tx1"/>
          </a:solidFill>
          <a:latin typeface="+mn-lt"/>
          <a:ea typeface="+mn-ea"/>
          <a:cs typeface="+mn-cs"/>
        </a:defRPr>
      </a:lvl1pPr>
      <a:lvl2pPr marL="716419" algn="l" defTabSz="1432838" rtl="0" eaLnBrk="1" latinLnBrk="0" hangingPunct="1">
        <a:defRPr sz="2800" kern="1200">
          <a:solidFill>
            <a:schemeClr val="tx1"/>
          </a:solidFill>
          <a:latin typeface="+mn-lt"/>
          <a:ea typeface="+mn-ea"/>
          <a:cs typeface="+mn-cs"/>
        </a:defRPr>
      </a:lvl2pPr>
      <a:lvl3pPr marL="1432838" algn="l" defTabSz="1432838" rtl="0" eaLnBrk="1" latinLnBrk="0" hangingPunct="1">
        <a:defRPr sz="2800" kern="1200">
          <a:solidFill>
            <a:schemeClr val="tx1"/>
          </a:solidFill>
          <a:latin typeface="+mn-lt"/>
          <a:ea typeface="+mn-ea"/>
          <a:cs typeface="+mn-cs"/>
        </a:defRPr>
      </a:lvl3pPr>
      <a:lvl4pPr marL="2149257" algn="l" defTabSz="1432838" rtl="0" eaLnBrk="1" latinLnBrk="0" hangingPunct="1">
        <a:defRPr sz="2800" kern="1200">
          <a:solidFill>
            <a:schemeClr val="tx1"/>
          </a:solidFill>
          <a:latin typeface="+mn-lt"/>
          <a:ea typeface="+mn-ea"/>
          <a:cs typeface="+mn-cs"/>
        </a:defRPr>
      </a:lvl4pPr>
      <a:lvl5pPr marL="2865676" algn="l" defTabSz="1432838" rtl="0" eaLnBrk="1" latinLnBrk="0" hangingPunct="1">
        <a:defRPr sz="2800" kern="1200">
          <a:solidFill>
            <a:schemeClr val="tx1"/>
          </a:solidFill>
          <a:latin typeface="+mn-lt"/>
          <a:ea typeface="+mn-ea"/>
          <a:cs typeface="+mn-cs"/>
        </a:defRPr>
      </a:lvl5pPr>
      <a:lvl6pPr marL="3582095" algn="l" defTabSz="1432838" rtl="0" eaLnBrk="1" latinLnBrk="0" hangingPunct="1">
        <a:defRPr sz="2800" kern="1200">
          <a:solidFill>
            <a:schemeClr val="tx1"/>
          </a:solidFill>
          <a:latin typeface="+mn-lt"/>
          <a:ea typeface="+mn-ea"/>
          <a:cs typeface="+mn-cs"/>
        </a:defRPr>
      </a:lvl6pPr>
      <a:lvl7pPr marL="4298514" algn="l" defTabSz="1432838" rtl="0" eaLnBrk="1" latinLnBrk="0" hangingPunct="1">
        <a:defRPr sz="2800" kern="1200">
          <a:solidFill>
            <a:schemeClr val="tx1"/>
          </a:solidFill>
          <a:latin typeface="+mn-lt"/>
          <a:ea typeface="+mn-ea"/>
          <a:cs typeface="+mn-cs"/>
        </a:defRPr>
      </a:lvl7pPr>
      <a:lvl8pPr marL="5014933" algn="l" defTabSz="1432838" rtl="0" eaLnBrk="1" latinLnBrk="0" hangingPunct="1">
        <a:defRPr sz="2800" kern="1200">
          <a:solidFill>
            <a:schemeClr val="tx1"/>
          </a:solidFill>
          <a:latin typeface="+mn-lt"/>
          <a:ea typeface="+mn-ea"/>
          <a:cs typeface="+mn-cs"/>
        </a:defRPr>
      </a:lvl8pPr>
      <a:lvl9pPr marL="5731352" algn="l" defTabSz="143283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840486-C9C2-0E88-40E1-77E1F74C78E8}"/>
              </a:ext>
            </a:extLst>
          </p:cNvPr>
          <p:cNvSpPr/>
          <p:nvPr/>
        </p:nvSpPr>
        <p:spPr bwMode="auto">
          <a:xfrm>
            <a:off x="27066240" y="12645263"/>
            <a:ext cx="5181598" cy="3443102"/>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5" name="Rectangle 20">
            <a:extLst>
              <a:ext uri="{FF2B5EF4-FFF2-40B4-BE49-F238E27FC236}">
                <a16:creationId xmlns:a16="http://schemas.microsoft.com/office/drawing/2014/main" id="{CA13F598-8E19-7570-E50C-04BC52563179}"/>
              </a:ext>
            </a:extLst>
          </p:cNvPr>
          <p:cNvSpPr>
            <a:spLocks noChangeArrowheads="1"/>
          </p:cNvSpPr>
          <p:nvPr/>
        </p:nvSpPr>
        <p:spPr bwMode="auto">
          <a:xfrm>
            <a:off x="67056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dirty="0">
                <a:solidFill>
                  <a:schemeClr val="bg1"/>
                </a:solidFill>
              </a:rPr>
              <a:t>Introduction</a:t>
            </a:r>
          </a:p>
        </p:txBody>
      </p:sp>
      <p:sp>
        <p:nvSpPr>
          <p:cNvPr id="6" name="Rectangle 21">
            <a:extLst>
              <a:ext uri="{FF2B5EF4-FFF2-40B4-BE49-F238E27FC236}">
                <a16:creationId xmlns:a16="http://schemas.microsoft.com/office/drawing/2014/main" id="{D6410969-EA73-6693-4EB4-03A35FBCD811}"/>
              </a:ext>
            </a:extLst>
          </p:cNvPr>
          <p:cNvSpPr>
            <a:spLocks noChangeArrowheads="1"/>
          </p:cNvSpPr>
          <p:nvPr/>
        </p:nvSpPr>
        <p:spPr bwMode="auto">
          <a:xfrm>
            <a:off x="22189440" y="16308108"/>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References</a:t>
            </a:r>
          </a:p>
        </p:txBody>
      </p:sp>
      <p:sp>
        <p:nvSpPr>
          <p:cNvPr id="7" name="Rectangle 22">
            <a:extLst>
              <a:ext uri="{FF2B5EF4-FFF2-40B4-BE49-F238E27FC236}">
                <a16:creationId xmlns:a16="http://schemas.microsoft.com/office/drawing/2014/main" id="{110B5731-4BAA-2AF9-0D6A-CA9207C23D10}"/>
              </a:ext>
            </a:extLst>
          </p:cNvPr>
          <p:cNvSpPr>
            <a:spLocks noChangeArrowheads="1"/>
          </p:cNvSpPr>
          <p:nvPr/>
        </p:nvSpPr>
        <p:spPr bwMode="auto">
          <a:xfrm>
            <a:off x="1143000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Methods</a:t>
            </a:r>
          </a:p>
        </p:txBody>
      </p:sp>
      <p:sp>
        <p:nvSpPr>
          <p:cNvPr id="8" name="Rectangle 24">
            <a:extLst>
              <a:ext uri="{FF2B5EF4-FFF2-40B4-BE49-F238E27FC236}">
                <a16:creationId xmlns:a16="http://schemas.microsoft.com/office/drawing/2014/main" id="{9D5E43D5-7BAF-4E80-676E-82CB18A3FC59}"/>
              </a:ext>
            </a:extLst>
          </p:cNvPr>
          <p:cNvSpPr>
            <a:spLocks noChangeArrowheads="1"/>
          </p:cNvSpPr>
          <p:nvPr/>
        </p:nvSpPr>
        <p:spPr bwMode="auto">
          <a:xfrm>
            <a:off x="11430000" y="12888565"/>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Results</a:t>
            </a:r>
          </a:p>
        </p:txBody>
      </p:sp>
      <p:sp>
        <p:nvSpPr>
          <p:cNvPr id="9" name="Rectangle 25">
            <a:extLst>
              <a:ext uri="{FF2B5EF4-FFF2-40B4-BE49-F238E27FC236}">
                <a16:creationId xmlns:a16="http://schemas.microsoft.com/office/drawing/2014/main" id="{A1B9FADB-3D71-4C95-4280-09033C0BF38B}"/>
              </a:ext>
            </a:extLst>
          </p:cNvPr>
          <p:cNvSpPr>
            <a:spLocks noChangeArrowheads="1"/>
          </p:cNvSpPr>
          <p:nvPr/>
        </p:nvSpPr>
        <p:spPr bwMode="auto">
          <a:xfrm>
            <a:off x="22189440" y="5177420"/>
            <a:ext cx="100584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3600" b="1">
                <a:solidFill>
                  <a:schemeClr val="bg1"/>
                </a:solidFill>
              </a:rPr>
              <a:t>Conclusion</a:t>
            </a:r>
          </a:p>
        </p:txBody>
      </p:sp>
      <p:sp>
        <p:nvSpPr>
          <p:cNvPr id="10" name="Title 8">
            <a:extLst>
              <a:ext uri="{FF2B5EF4-FFF2-40B4-BE49-F238E27FC236}">
                <a16:creationId xmlns:a16="http://schemas.microsoft.com/office/drawing/2014/main" id="{E75B5362-ED83-EB0A-2872-2CD8CF5B030A}"/>
              </a:ext>
            </a:extLst>
          </p:cNvPr>
          <p:cNvSpPr txBox="1">
            <a:spLocks/>
          </p:cNvSpPr>
          <p:nvPr/>
        </p:nvSpPr>
        <p:spPr>
          <a:xfrm>
            <a:off x="6615953" y="188385"/>
            <a:ext cx="25812590" cy="2417655"/>
          </a:xfrm>
          <a:prstGeom prst="rect">
            <a:avLst/>
          </a:prstGeom>
        </p:spPr>
        <p:txBody>
          <a:bodyPr/>
          <a:lstStyle>
            <a:lvl1pPr algn="l" defTabSz="1432838" rtl="0" eaLnBrk="1" latinLnBrk="0" hangingPunct="1">
              <a:spcBef>
                <a:spcPct val="0"/>
              </a:spcBef>
              <a:buNone/>
              <a:defRPr sz="4400" kern="1200" cap="all" baseline="0">
                <a:solidFill>
                  <a:schemeClr val="tx1"/>
                </a:solidFill>
                <a:latin typeface="+mj-lt"/>
                <a:ea typeface="+mj-ea"/>
                <a:cs typeface="+mj-cs"/>
              </a:defRPr>
            </a:lvl1pPr>
          </a:lstStyle>
          <a:p>
            <a:pPr algn="ctr"/>
            <a:r>
              <a:rPr lang="en-US" sz="8000" cap="none" dirty="0">
                <a:solidFill>
                  <a:schemeClr val="bg1"/>
                </a:solidFill>
              </a:rPr>
              <a:t>Title – this is a </a:t>
            </a:r>
            <a:r>
              <a:rPr lang="en-US" sz="8000" cap="none" dirty="0">
                <a:solidFill>
                  <a:srgbClr val="FFCC33"/>
                </a:solidFill>
              </a:rPr>
              <a:t>36” x 24”  (3’ x 2’) poster</a:t>
            </a:r>
            <a:r>
              <a:rPr lang="en-US" sz="8000" cap="none" dirty="0">
                <a:solidFill>
                  <a:schemeClr val="bg1"/>
                </a:solidFill>
              </a:rPr>
              <a:t>, 80 point </a:t>
            </a:r>
            <a:r>
              <a:rPr lang="en-US" sz="8000" cap="none" dirty="0" err="1">
                <a:solidFill>
                  <a:schemeClr val="bg1"/>
                </a:solidFill>
              </a:rPr>
              <a:t>Lato</a:t>
            </a:r>
            <a:r>
              <a:rPr lang="en-US" sz="8000" cap="none" dirty="0">
                <a:solidFill>
                  <a:schemeClr val="bg1"/>
                </a:solidFill>
              </a:rPr>
              <a:t> title heading, legible at 16 feet away</a:t>
            </a:r>
          </a:p>
        </p:txBody>
      </p:sp>
      <p:sp>
        <p:nvSpPr>
          <p:cNvPr id="11" name="Subtitle 9">
            <a:extLst>
              <a:ext uri="{FF2B5EF4-FFF2-40B4-BE49-F238E27FC236}">
                <a16:creationId xmlns:a16="http://schemas.microsoft.com/office/drawing/2014/main" id="{44C51A12-6EA1-C6AF-DEA0-D3FE216312F0}"/>
              </a:ext>
            </a:extLst>
          </p:cNvPr>
          <p:cNvSpPr txBox="1">
            <a:spLocks/>
          </p:cNvSpPr>
          <p:nvPr/>
        </p:nvSpPr>
        <p:spPr>
          <a:xfrm>
            <a:off x="6615953" y="2763836"/>
            <a:ext cx="25812589" cy="1914844"/>
          </a:xfrm>
          <a:prstGeom prst="rect">
            <a:avLst/>
          </a:prstGeom>
        </p:spPr>
        <p:txBody>
          <a:bodyPr/>
          <a:lstStyle>
            <a:lvl1pPr marL="537314" indent="-537314" algn="l" defTabSz="1432838" rtl="0" eaLnBrk="1" latinLnBrk="0" hangingPunct="1">
              <a:spcBef>
                <a:spcPts val="1254"/>
              </a:spcBef>
              <a:buFont typeface="Arial" pitchFamily="34" charset="0"/>
              <a:buNone/>
              <a:defRPr sz="2500" b="1" kern="1200">
                <a:solidFill>
                  <a:schemeClr val="tx1"/>
                </a:solidFill>
                <a:latin typeface="+mn-lt"/>
                <a:ea typeface="+mn-ea"/>
                <a:cs typeface="+mn-cs"/>
              </a:defRPr>
            </a:lvl1pPr>
            <a:lvl2pPr marL="272239"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2pPr>
            <a:lvl3pPr marL="630449"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3pPr>
            <a:lvl4pPr marL="988658" indent="-257910"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4pPr>
            <a:lvl5pPr marL="1346868" indent="-272239" algn="l" defTabSz="1432838" rtl="0" eaLnBrk="1" latinLnBrk="0" hangingPunct="1">
              <a:spcBef>
                <a:spcPts val="470"/>
              </a:spcBef>
              <a:buClr>
                <a:schemeClr val="accent2"/>
              </a:buClr>
              <a:buFont typeface="Wingdings" pitchFamily="2" charset="2"/>
              <a:buChar char="§"/>
              <a:defRPr sz="2500" kern="1200">
                <a:solidFill>
                  <a:schemeClr val="tx1"/>
                </a:solidFill>
                <a:latin typeface="+mn-lt"/>
                <a:ea typeface="+mn-ea"/>
                <a:cs typeface="+mn-cs"/>
              </a:defRPr>
            </a:lvl5pPr>
            <a:lvl6pPr marL="1719406" indent="-272239"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6pPr>
            <a:lvl7pPr marL="212060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7pPr>
            <a:lvl8pPr marL="2478810"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8pPr>
            <a:lvl9pPr marL="2808362" indent="-257910" algn="l" defTabSz="1432838" rtl="0" eaLnBrk="1" latinLnBrk="0" hangingPunct="1">
              <a:spcBef>
                <a:spcPts val="470"/>
              </a:spcBef>
              <a:buClr>
                <a:schemeClr val="accent2"/>
              </a:buClr>
              <a:buFont typeface="Wingdings" pitchFamily="2" charset="2"/>
              <a:buChar char="§"/>
              <a:defRPr sz="2200" kern="1200">
                <a:solidFill>
                  <a:schemeClr val="tx1"/>
                </a:solidFill>
                <a:latin typeface="+mn-lt"/>
                <a:ea typeface="+mn-ea"/>
                <a:cs typeface="+mn-cs"/>
              </a:defRPr>
            </a:lvl9pPr>
          </a:lstStyle>
          <a:p>
            <a:pPr algn="ctr">
              <a:spcBef>
                <a:spcPts val="0"/>
              </a:spcBef>
            </a:pPr>
            <a:r>
              <a:rPr lang="en-US" sz="5400" dirty="0">
                <a:solidFill>
                  <a:schemeClr val="bg1"/>
                </a:solidFill>
              </a:rPr>
              <a:t>Authors and affiliations</a:t>
            </a:r>
          </a:p>
          <a:p>
            <a:pPr algn="ctr">
              <a:spcBef>
                <a:spcPts val="0"/>
              </a:spcBef>
            </a:pPr>
            <a:r>
              <a:rPr lang="en-US" sz="5400" dirty="0">
                <a:solidFill>
                  <a:schemeClr val="bg1"/>
                </a:solidFill>
              </a:rPr>
              <a:t>54 point </a:t>
            </a:r>
            <a:r>
              <a:rPr lang="en-US" sz="5400" dirty="0" err="1">
                <a:solidFill>
                  <a:schemeClr val="bg1"/>
                </a:solidFill>
              </a:rPr>
              <a:t>Lato</a:t>
            </a:r>
            <a:r>
              <a:rPr lang="en-US" sz="5400" dirty="0">
                <a:solidFill>
                  <a:schemeClr val="bg1"/>
                </a:solidFill>
              </a:rPr>
              <a:t> medium body</a:t>
            </a:r>
          </a:p>
        </p:txBody>
      </p:sp>
      <p:sp>
        <p:nvSpPr>
          <p:cNvPr id="12" name="Rectangle 11">
            <a:extLst>
              <a:ext uri="{FF2B5EF4-FFF2-40B4-BE49-F238E27FC236}">
                <a16:creationId xmlns:a16="http://schemas.microsoft.com/office/drawing/2014/main" id="{067BE8FA-517A-4283-431F-D72EE9A28880}"/>
              </a:ext>
            </a:extLst>
          </p:cNvPr>
          <p:cNvSpPr/>
          <p:nvPr/>
        </p:nvSpPr>
        <p:spPr>
          <a:xfrm>
            <a:off x="256489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372CDC2-626F-55E9-B142-7F3E63B4D0F1}"/>
              </a:ext>
            </a:extLst>
          </p:cNvPr>
          <p:cNvSpPr/>
          <p:nvPr/>
        </p:nvSpPr>
        <p:spPr>
          <a:xfrm>
            <a:off x="291083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9F0E26E-85DB-A999-F461-563D3D0A8C3F}"/>
              </a:ext>
            </a:extLst>
          </p:cNvPr>
          <p:cNvSpPr/>
          <p:nvPr/>
        </p:nvSpPr>
        <p:spPr>
          <a:xfrm>
            <a:off x="221894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5299D776-9FAB-BDFA-2C15-48E770339F82}"/>
              </a:ext>
            </a:extLst>
          </p:cNvPr>
          <p:cNvSpPr txBox="1"/>
          <p:nvPr/>
        </p:nvSpPr>
        <p:spPr>
          <a:xfrm>
            <a:off x="22189439" y="9420700"/>
            <a:ext cx="10058400" cy="830997"/>
          </a:xfrm>
          <a:prstGeom prst="rect">
            <a:avLst/>
          </a:prstGeom>
          <a:noFill/>
        </p:spPr>
        <p:txBody>
          <a:bodyPr wrap="square" rtlCol="0">
            <a:spAutoFit/>
          </a:bodyPr>
          <a:lstStyle/>
          <a:p>
            <a:pPr>
              <a:spcAft>
                <a:spcPts val="1200"/>
              </a:spcAft>
            </a:pPr>
            <a:r>
              <a:rPr lang="en-US" sz="2400" dirty="0"/>
              <a:t>Below are 3 accent gradients you can use as part of the WSU color branding.</a:t>
            </a:r>
          </a:p>
        </p:txBody>
      </p:sp>
      <p:sp>
        <p:nvSpPr>
          <p:cNvPr id="16" name="TextBox 15">
            <a:extLst>
              <a:ext uri="{FF2B5EF4-FFF2-40B4-BE49-F238E27FC236}">
                <a16:creationId xmlns:a16="http://schemas.microsoft.com/office/drawing/2014/main" id="{E443B1F3-6BD2-5ED3-B1D0-5610FA9918FC}"/>
              </a:ext>
            </a:extLst>
          </p:cNvPr>
          <p:cNvSpPr txBox="1"/>
          <p:nvPr/>
        </p:nvSpPr>
        <p:spPr>
          <a:xfrm>
            <a:off x="670560" y="6338853"/>
            <a:ext cx="10058400" cy="15481161"/>
          </a:xfrm>
          <a:prstGeom prst="rect">
            <a:avLst/>
          </a:prstGeom>
          <a:noFill/>
        </p:spPr>
        <p:txBody>
          <a:bodyPr wrap="square" rtlCol="0">
            <a:spAutoFit/>
          </a:bodyPr>
          <a:lstStyle/>
          <a:p>
            <a:pPr>
              <a:spcAft>
                <a:spcPts val="1200"/>
              </a:spcAft>
            </a:pPr>
            <a:r>
              <a:rPr lang="en-US" sz="2400" dirty="0"/>
              <a:t>Any posters that are meant to be read at a minimum distance; the following sizes are suggested:</a:t>
            </a:r>
          </a:p>
          <a:p>
            <a:pPr marL="576263" indent="-347663">
              <a:spcAft>
                <a:spcPts val="1200"/>
              </a:spcAft>
              <a:buFont typeface="Arial" panose="020B0604020202020204" pitchFamily="34" charset="0"/>
              <a:buChar char="•"/>
            </a:pPr>
            <a:r>
              <a:rPr lang="en-US" sz="2400" dirty="0"/>
              <a:t>Title: 80 </a:t>
            </a:r>
            <a:r>
              <a:rPr lang="en-US" sz="2400" dirty="0" err="1"/>
              <a:t>pt</a:t>
            </a:r>
            <a:r>
              <a:rPr lang="en-US" sz="2400" dirty="0"/>
              <a:t> bolded</a:t>
            </a:r>
          </a:p>
          <a:p>
            <a:pPr marL="576263" indent="-347663">
              <a:spcAft>
                <a:spcPts val="1200"/>
              </a:spcAft>
              <a:buFont typeface="Arial" panose="020B0604020202020204" pitchFamily="34" charset="0"/>
              <a:buChar char="•"/>
            </a:pPr>
            <a:r>
              <a:rPr lang="en-US" sz="2400" dirty="0"/>
              <a:t>Authors and affiliations: 54 - 60 </a:t>
            </a:r>
            <a:r>
              <a:rPr lang="en-US" sz="2400" dirty="0" err="1"/>
              <a:t>pt</a:t>
            </a:r>
            <a:endParaRPr lang="en-US" sz="2400" dirty="0"/>
          </a:p>
          <a:p>
            <a:pPr marL="576263" indent="-347663">
              <a:spcAft>
                <a:spcPts val="1200"/>
              </a:spcAft>
              <a:buFont typeface="Arial" panose="020B0604020202020204" pitchFamily="34" charset="0"/>
              <a:buChar char="•"/>
            </a:pPr>
            <a:r>
              <a:rPr lang="en-US" sz="2400" dirty="0"/>
              <a:t>Headings: 36 </a:t>
            </a:r>
            <a:r>
              <a:rPr lang="en-US" sz="2400" dirty="0" err="1"/>
              <a:t>pt</a:t>
            </a:r>
            <a:endParaRPr lang="en-US" sz="2400" dirty="0"/>
          </a:p>
          <a:p>
            <a:pPr marL="576263" indent="-347663">
              <a:spcAft>
                <a:spcPts val="1200"/>
              </a:spcAft>
              <a:buFont typeface="Arial" panose="020B0604020202020204" pitchFamily="34" charset="0"/>
              <a:buChar char="•"/>
            </a:pPr>
            <a:r>
              <a:rPr lang="en-US" sz="2400" dirty="0"/>
              <a:t>Body text: 24 - 32 </a:t>
            </a:r>
            <a:r>
              <a:rPr lang="en-US" sz="2400" dirty="0" err="1"/>
              <a:t>pt</a:t>
            </a:r>
            <a:endParaRPr lang="en-US" sz="2400" dirty="0"/>
          </a:p>
          <a:p>
            <a:pPr marL="576263" indent="-347663">
              <a:spcAft>
                <a:spcPts val="1200"/>
              </a:spcAft>
              <a:buFont typeface="Arial" panose="020B0604020202020204" pitchFamily="34" charset="0"/>
              <a:buChar char="•"/>
            </a:pPr>
            <a:r>
              <a:rPr lang="en-US" sz="2400" dirty="0"/>
              <a:t>Captions: 18 </a:t>
            </a:r>
            <a:r>
              <a:rPr lang="en-US" sz="2400" dirty="0" err="1"/>
              <a:t>pt</a:t>
            </a:r>
            <a:endParaRPr lang="en-US" sz="2400" dirty="0"/>
          </a:p>
          <a:p>
            <a:pPr>
              <a:spcAft>
                <a:spcPts val="1200"/>
              </a:spcAft>
            </a:pPr>
            <a:r>
              <a:rPr lang="en-US" sz="2400" dirty="0"/>
              <a:t>For readability, the following sizes are suggested for the body text:</a:t>
            </a:r>
          </a:p>
          <a:p>
            <a:pPr marL="576263" indent="-347663">
              <a:spcAft>
                <a:spcPts val="1200"/>
              </a:spcAft>
              <a:buFont typeface="Arial" panose="020B0604020202020204" pitchFamily="34" charset="0"/>
              <a:buChar char="•"/>
            </a:pPr>
            <a:r>
              <a:rPr lang="en-US" sz="2400" dirty="0"/>
              <a:t>To be legible at 6 feet use 30 point. (most common for conferences)</a:t>
            </a:r>
          </a:p>
          <a:p>
            <a:pPr marL="576263" indent="-347663">
              <a:spcAft>
                <a:spcPts val="1200"/>
              </a:spcAft>
              <a:buFont typeface="Arial" panose="020B0604020202020204" pitchFamily="34" charset="0"/>
              <a:buChar char="•"/>
            </a:pPr>
            <a:r>
              <a:rPr lang="en-US" sz="2400" dirty="0"/>
              <a:t>To be legible at 10 feet use 48 point.</a:t>
            </a:r>
          </a:p>
          <a:p>
            <a:pPr marL="576263" indent="-347663">
              <a:spcAft>
                <a:spcPts val="1200"/>
              </a:spcAft>
              <a:buFont typeface="Arial" panose="020B0604020202020204" pitchFamily="34" charset="0"/>
              <a:buChar char="•"/>
            </a:pPr>
            <a:r>
              <a:rPr lang="en-US" sz="2400" dirty="0"/>
              <a:t>To be legible at 12 feet use 60 point.</a:t>
            </a:r>
          </a:p>
          <a:p>
            <a:pPr marL="576263" indent="-347663">
              <a:spcAft>
                <a:spcPts val="1200"/>
              </a:spcAft>
              <a:buFont typeface="Arial" panose="020B0604020202020204" pitchFamily="34" charset="0"/>
              <a:buChar char="•"/>
            </a:pPr>
            <a:r>
              <a:rPr lang="en-US" sz="2400" dirty="0"/>
              <a:t>To be legible at 14 feet use 72 point.</a:t>
            </a:r>
          </a:p>
          <a:p>
            <a:pPr marL="228600">
              <a:spcAft>
                <a:spcPts val="1200"/>
              </a:spcAft>
            </a:pPr>
            <a:r>
              <a:rPr lang="en-US" sz="2400" dirty="0"/>
              <a:t>Text and figures should be readable from around 5-7 feet away</a:t>
            </a:r>
          </a:p>
          <a:p>
            <a:pPr marL="576263" indent="-347663">
              <a:spcAft>
                <a:spcPts val="1200"/>
              </a:spcAft>
              <a:buFont typeface="Arial" panose="020B0604020202020204" pitchFamily="34" charset="0"/>
              <a:buChar char="•"/>
            </a:pPr>
            <a:r>
              <a:rPr lang="en-US" sz="2400" dirty="0"/>
              <a:t>Use a sans serif typeface (e.g., </a:t>
            </a:r>
            <a:r>
              <a:rPr lang="en-US" sz="2400" dirty="0" err="1"/>
              <a:t>Lato</a:t>
            </a:r>
            <a:r>
              <a:rPr lang="en-US" sz="2400" dirty="0"/>
              <a:t>, Arial, Open Sans, Helvetica, etc.). Our poster templates use the sans serif font </a:t>
            </a:r>
            <a:r>
              <a:rPr lang="en-US" sz="2400" dirty="0" err="1"/>
              <a:t>Lato</a:t>
            </a:r>
            <a:r>
              <a:rPr lang="en-US" sz="2400" dirty="0"/>
              <a:t>, which can be downloaded from </a:t>
            </a:r>
            <a:r>
              <a:rPr lang="en-US" sz="2400" dirty="0">
                <a:hlinkClick r:id="rId2"/>
              </a:rPr>
              <a:t>the link provided on our FAQ page </a:t>
            </a:r>
            <a:r>
              <a:rPr lang="en-US" sz="2400" dirty="0"/>
              <a:t>or from Google: </a:t>
            </a:r>
            <a:r>
              <a:rPr lang="en-US" sz="2400" dirty="0">
                <a:hlinkClick r:id="rId3"/>
              </a:rPr>
              <a:t>https://fonts.google.com/specimen/Lato</a:t>
            </a:r>
            <a:endParaRPr lang="en-US" sz="2400" dirty="0"/>
          </a:p>
          <a:p>
            <a:pPr marL="576263" indent="-347663">
              <a:spcAft>
                <a:spcPts val="1200"/>
              </a:spcAft>
              <a:buFont typeface="Arial" panose="020B0604020202020204" pitchFamily="34" charset="0"/>
              <a:buChar char="•"/>
            </a:pPr>
            <a:r>
              <a:rPr lang="en-US" sz="2400" dirty="0"/>
              <a:t>This poster uses </a:t>
            </a:r>
            <a:r>
              <a:rPr lang="en-US" sz="2400" dirty="0" err="1"/>
              <a:t>Lato</a:t>
            </a:r>
            <a:r>
              <a:rPr lang="en-US" sz="2400"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sz="2400" dirty="0"/>
              <a:t>For more information about creating accessible design with color and type, please reference </a:t>
            </a:r>
            <a:r>
              <a:rPr lang="en-US" sz="2400" dirty="0">
                <a:hlinkClick r:id="rId4"/>
              </a:rPr>
              <a:t>https://medcom.med.wayne.edu/creating-accessible-design</a:t>
            </a:r>
            <a:endParaRPr lang="en-US" sz="2400" dirty="0"/>
          </a:p>
          <a:p>
            <a:r>
              <a:rPr lang="en-US" sz="2400" b="1" dirty="0"/>
              <a:t>Text – good examples</a:t>
            </a:r>
          </a:p>
          <a:p>
            <a:r>
              <a:rPr lang="en-US" sz="2400" dirty="0"/>
              <a:t>Text should be high contrast, the following provide the best contrast for reading and printing:</a:t>
            </a:r>
          </a:p>
          <a:p>
            <a:pPr marL="579438" indent="-411163">
              <a:buFont typeface="Arial" panose="020B0604020202020204" pitchFamily="34" charset="0"/>
              <a:buChar char="•"/>
            </a:pPr>
            <a:r>
              <a:rPr lang="en-US" sz="2400" dirty="0"/>
              <a:t>Black on white</a:t>
            </a:r>
          </a:p>
          <a:p>
            <a:pPr marL="579438" indent="-411163">
              <a:buFont typeface="Arial" panose="020B0604020202020204" pitchFamily="34" charset="0"/>
              <a:buChar char="•"/>
            </a:pPr>
            <a:r>
              <a:rPr lang="en-US" sz="2400" dirty="0">
                <a:solidFill>
                  <a:srgbClr val="00594F"/>
                </a:solidFill>
              </a:rPr>
              <a:t>WSU primary green on white</a:t>
            </a:r>
          </a:p>
          <a:p>
            <a:pPr marL="579438" indent="-411163">
              <a:buFont typeface="Arial" panose="020B0604020202020204" pitchFamily="34" charset="0"/>
              <a:buChar char="•"/>
            </a:pPr>
            <a:r>
              <a:rPr lang="en-US" sz="2400" dirty="0">
                <a:solidFill>
                  <a:schemeClr val="bg2">
                    <a:lumMod val="25000"/>
                  </a:schemeClr>
                </a:solidFill>
              </a:rPr>
              <a:t>Dark gray on white</a:t>
            </a:r>
          </a:p>
          <a:p>
            <a:pPr marL="579438" indent="-411163">
              <a:buFont typeface="Arial" panose="020B0604020202020204" pitchFamily="34" charset="0"/>
              <a:buChar char="•"/>
            </a:pPr>
            <a:r>
              <a:rPr lang="en-US" sz="2400"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sz="2400" b="1" dirty="0">
                <a:solidFill>
                  <a:srgbClr val="FFC844"/>
                </a:solidFill>
                <a:highlight>
                  <a:srgbClr val="00594F"/>
                </a:highlight>
              </a:rPr>
              <a:t>WSU primary yellow on WSU primary green</a:t>
            </a:r>
            <a:endParaRPr lang="en-US" sz="2400" dirty="0">
              <a:solidFill>
                <a:schemeClr val="bg2">
                  <a:lumMod val="25000"/>
                </a:schemeClr>
              </a:solidFill>
            </a:endParaRPr>
          </a:p>
          <a:p>
            <a:pPr marL="579438" indent="-411163">
              <a:buClr>
                <a:srgbClr val="00594F"/>
              </a:buClr>
              <a:buFont typeface="Arial" panose="020B0604020202020204" pitchFamily="34" charset="0"/>
              <a:buChar char="•"/>
            </a:pPr>
            <a:r>
              <a:rPr lang="en-US" sz="2400"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sz="2400" dirty="0"/>
          </a:p>
          <a:p>
            <a:pPr marL="576263" indent="-347663">
              <a:spcAft>
                <a:spcPts val="1200"/>
              </a:spcAft>
              <a:buFont typeface="Arial" panose="020B0604020202020204" pitchFamily="34" charset="0"/>
              <a:buChar char="•"/>
            </a:pPr>
            <a:endParaRPr lang="en-US" sz="2400" dirty="0"/>
          </a:p>
        </p:txBody>
      </p:sp>
      <p:graphicFrame>
        <p:nvGraphicFramePr>
          <p:cNvPr id="17" name="Chart 16">
            <a:extLst>
              <a:ext uri="{FF2B5EF4-FFF2-40B4-BE49-F238E27FC236}">
                <a16:creationId xmlns:a16="http://schemas.microsoft.com/office/drawing/2014/main" id="{3C97AD0D-6BA3-9377-098A-1100B001AC2D}"/>
              </a:ext>
            </a:extLst>
          </p:cNvPr>
          <p:cNvGraphicFramePr/>
          <p:nvPr>
            <p:extLst>
              <p:ext uri="{D42A27DB-BD31-4B8C-83A1-F6EECF244321}">
                <p14:modId xmlns:p14="http://schemas.microsoft.com/office/powerpoint/2010/main" val="159182101"/>
              </p:ext>
            </p:extLst>
          </p:nvPr>
        </p:nvGraphicFramePr>
        <p:xfrm>
          <a:off x="1686870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98E1DA84-6458-A9E5-17B7-5ECACE86525B}"/>
              </a:ext>
            </a:extLst>
          </p:cNvPr>
          <p:cNvSpPr txBox="1"/>
          <p:nvPr/>
        </p:nvSpPr>
        <p:spPr>
          <a:xfrm>
            <a:off x="11430000" y="6338853"/>
            <a:ext cx="10058400" cy="6740307"/>
          </a:xfrm>
          <a:prstGeom prst="rect">
            <a:avLst/>
          </a:prstGeom>
          <a:noFill/>
        </p:spPr>
        <p:txBody>
          <a:bodyPr wrap="square" numCol="2">
            <a:spAutoFit/>
          </a:bodyPr>
          <a:lstStyle/>
          <a:p>
            <a:r>
              <a:rPr lang="en-US" sz="2400" b="1" dirty="0"/>
              <a:t>Text – poor/inaccessible examples</a:t>
            </a:r>
          </a:p>
          <a:p>
            <a:r>
              <a:rPr lang="en-US" sz="24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sz="2400" dirty="0"/>
          </a:p>
          <a:p>
            <a:endParaRPr lang="en-US" sz="2400" dirty="0"/>
          </a:p>
          <a:p>
            <a:endParaRPr lang="en-US" sz="2400" dirty="0"/>
          </a:p>
          <a:p>
            <a:endParaRPr lang="en-US" sz="2400" dirty="0"/>
          </a:p>
          <a:p>
            <a:endParaRPr lang="en-US" sz="2400" dirty="0"/>
          </a:p>
          <a:p>
            <a:endParaRPr lang="en-US" sz="2400" dirty="0"/>
          </a:p>
          <a:p>
            <a:pPr marL="457200" indent="-334963">
              <a:buFont typeface="Arial" panose="020B0604020202020204" pitchFamily="34" charset="0"/>
              <a:buChar char="•"/>
            </a:pPr>
            <a:r>
              <a:rPr lang="en-US" sz="2400" dirty="0"/>
              <a:t>Black on white</a:t>
            </a:r>
          </a:p>
          <a:p>
            <a:pPr marL="457200" indent="-334963">
              <a:buFont typeface="Arial" panose="020B0604020202020204" pitchFamily="34" charset="0"/>
              <a:buChar char="•"/>
            </a:pPr>
            <a:r>
              <a:rPr lang="en-US" sz="2400" dirty="0">
                <a:solidFill>
                  <a:srgbClr val="3D7A67"/>
                </a:solidFill>
                <a:highlight>
                  <a:srgbClr val="093F39"/>
                </a:highlight>
              </a:rPr>
              <a:t>Light green on WSU primary green</a:t>
            </a:r>
          </a:p>
          <a:p>
            <a:pPr marL="457200" indent="-334963">
              <a:buFont typeface="Arial" panose="020B0604020202020204" pitchFamily="34" charset="0"/>
              <a:buChar char="•"/>
            </a:pPr>
            <a:r>
              <a:rPr lang="en-US" sz="2400"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sz="2400" b="1" dirty="0">
                <a:solidFill>
                  <a:schemeClr val="bg1"/>
                </a:solidFill>
                <a:highlight>
                  <a:srgbClr val="FFC844"/>
                </a:highlight>
              </a:rPr>
              <a:t>White on WSU primary yellow </a:t>
            </a:r>
          </a:p>
          <a:p>
            <a:pPr marL="457200" indent="-334963">
              <a:buFont typeface="Arial" panose="020B0604020202020204" pitchFamily="34" charset="0"/>
              <a:buChar char="•"/>
            </a:pPr>
            <a:r>
              <a:rPr lang="en-US" sz="2400" b="1" dirty="0">
                <a:highlight>
                  <a:srgbClr val="00594F"/>
                </a:highlight>
              </a:rPr>
              <a:t>Black on WSU primary green</a:t>
            </a:r>
            <a:endParaRPr lang="en-US" sz="2400" dirty="0"/>
          </a:p>
          <a:p>
            <a:pPr marL="457200" indent="-334963">
              <a:buClr>
                <a:srgbClr val="00594F"/>
              </a:buClr>
              <a:buFont typeface="Arial" panose="020B0604020202020204" pitchFamily="34" charset="0"/>
              <a:buChar char="•"/>
            </a:pPr>
            <a:r>
              <a:rPr lang="en-US" sz="2400"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sz="2400" dirty="0">
                <a:solidFill>
                  <a:srgbClr val="FF0000"/>
                </a:solidFill>
              </a:rPr>
              <a:t>Red</a:t>
            </a:r>
            <a:r>
              <a:rPr lang="en-US" sz="2400" dirty="0">
                <a:solidFill>
                  <a:srgbClr val="093F39"/>
                </a:solidFill>
              </a:rPr>
              <a:t> does not mean this is important! When deciding to change your content's font color for important information, ensure the font color is </a:t>
            </a:r>
            <a:r>
              <a:rPr lang="en-US" sz="2400" b="1" i="1" dirty="0">
                <a:solidFill>
                  <a:srgbClr val="093F39"/>
                </a:solidFill>
              </a:rPr>
              <a:t>not</a:t>
            </a:r>
            <a:r>
              <a:rPr lang="en-US" sz="2400" dirty="0">
                <a:solidFill>
                  <a:srgbClr val="093F39"/>
                </a:solidFill>
              </a:rPr>
              <a:t> the only means of identification. </a:t>
            </a:r>
            <a:r>
              <a:rPr lang="en-US" sz="2400" b="1" dirty="0">
                <a:solidFill>
                  <a:srgbClr val="093F39"/>
                </a:solidFill>
              </a:rPr>
              <a:t>Bolding,</a:t>
            </a:r>
            <a:r>
              <a:rPr lang="en-US" sz="2400" dirty="0">
                <a:solidFill>
                  <a:srgbClr val="093F39"/>
                </a:solidFill>
              </a:rPr>
              <a:t> </a:t>
            </a:r>
            <a:r>
              <a:rPr lang="en-US" sz="2400" i="1" dirty="0">
                <a:solidFill>
                  <a:srgbClr val="093F39"/>
                </a:solidFill>
              </a:rPr>
              <a:t>italicizing</a:t>
            </a:r>
            <a:r>
              <a:rPr lang="en-US" sz="2400" dirty="0">
                <a:solidFill>
                  <a:srgbClr val="093F39"/>
                </a:solidFill>
              </a:rPr>
              <a:t> and </a:t>
            </a:r>
            <a:r>
              <a:rPr lang="en-US" sz="3200" dirty="0">
                <a:solidFill>
                  <a:srgbClr val="093F39"/>
                </a:solidFill>
              </a:rPr>
              <a:t>scale can function as indicators of importance.</a:t>
            </a:r>
            <a:endParaRPr lang="en-US" sz="2400" dirty="0">
              <a:solidFill>
                <a:srgbClr val="093F39"/>
              </a:solidFill>
            </a:endParaRPr>
          </a:p>
        </p:txBody>
      </p:sp>
      <p:sp>
        <p:nvSpPr>
          <p:cNvPr id="19" name="TextBox 18">
            <a:extLst>
              <a:ext uri="{FF2B5EF4-FFF2-40B4-BE49-F238E27FC236}">
                <a16:creationId xmlns:a16="http://schemas.microsoft.com/office/drawing/2014/main" id="{52FFE38C-3504-4A90-13CB-46229B007FAE}"/>
              </a:ext>
            </a:extLst>
          </p:cNvPr>
          <p:cNvSpPr txBox="1"/>
          <p:nvPr/>
        </p:nvSpPr>
        <p:spPr>
          <a:xfrm>
            <a:off x="22189439" y="19494889"/>
            <a:ext cx="10058400" cy="1938992"/>
          </a:xfrm>
          <a:prstGeom prst="rect">
            <a:avLst/>
          </a:prstGeom>
          <a:noFill/>
        </p:spPr>
        <p:txBody>
          <a:bodyPr wrap="square" rtlCol="0">
            <a:spAutoFit/>
          </a:bodyPr>
          <a:lstStyle/>
          <a:p>
            <a:pPr>
              <a:spcAft>
                <a:spcPts val="1200"/>
              </a:spcAft>
            </a:pPr>
            <a:r>
              <a:rPr lang="en-US" sz="2400" b="1" i="1" dirty="0"/>
              <a:t>We hope you find these tips helpful! </a:t>
            </a:r>
            <a:r>
              <a:rPr lang="en-US" sz="2400" dirty="0"/>
              <a:t>If you have any questions, please call the department of Medical Communications at Wayne State University School of Medicine at 313-577-1482 or email </a:t>
            </a:r>
            <a:r>
              <a:rPr lang="en-US" sz="2400" dirty="0">
                <a:hlinkClick r:id="rId6"/>
              </a:rPr>
              <a:t>medcom@med.wayne.edu</a:t>
            </a:r>
            <a:r>
              <a:rPr lang="en-US" sz="2400"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AFA485D9-CBB6-B34E-AA3A-055A891CBB1B}"/>
              </a:ext>
            </a:extLst>
          </p:cNvPr>
          <p:cNvSpPr/>
          <p:nvPr/>
        </p:nvSpPr>
        <p:spPr bwMode="auto">
          <a:xfrm>
            <a:off x="22189439" y="8153401"/>
            <a:ext cx="3139440" cy="10668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1" name="Rectangle 20">
            <a:extLst>
              <a:ext uri="{FF2B5EF4-FFF2-40B4-BE49-F238E27FC236}">
                <a16:creationId xmlns:a16="http://schemas.microsoft.com/office/drawing/2014/main" id="{5F44195B-6C36-880B-2742-4FFECF3E4183}"/>
              </a:ext>
            </a:extLst>
          </p:cNvPr>
          <p:cNvSpPr/>
          <p:nvPr/>
        </p:nvSpPr>
        <p:spPr bwMode="auto">
          <a:xfrm>
            <a:off x="25648919" y="8153401"/>
            <a:ext cx="3139440" cy="1066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2" name="Rectangle 21">
            <a:extLst>
              <a:ext uri="{FF2B5EF4-FFF2-40B4-BE49-F238E27FC236}">
                <a16:creationId xmlns:a16="http://schemas.microsoft.com/office/drawing/2014/main" id="{A945B6B0-ADDC-26C9-DACA-14AA9C55187A}"/>
              </a:ext>
            </a:extLst>
          </p:cNvPr>
          <p:cNvSpPr/>
          <p:nvPr/>
        </p:nvSpPr>
        <p:spPr bwMode="auto">
          <a:xfrm>
            <a:off x="29108399" y="8153401"/>
            <a:ext cx="3139440" cy="1066800"/>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23" name="Rectangle 21">
            <a:extLst>
              <a:ext uri="{FF2B5EF4-FFF2-40B4-BE49-F238E27FC236}">
                <a16:creationId xmlns:a16="http://schemas.microsoft.com/office/drawing/2014/main" id="{27950425-822F-96C9-1F50-FEAD1E8B33BF}"/>
              </a:ext>
            </a:extLst>
          </p:cNvPr>
          <p:cNvSpPr>
            <a:spLocks noChangeArrowheads="1"/>
          </p:cNvSpPr>
          <p:nvPr/>
        </p:nvSpPr>
        <p:spPr bwMode="auto">
          <a:xfrm>
            <a:off x="22189439" y="17410784"/>
            <a:ext cx="100584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4" name="Rectangle 21">
            <a:extLst>
              <a:ext uri="{FF2B5EF4-FFF2-40B4-BE49-F238E27FC236}">
                <a16:creationId xmlns:a16="http://schemas.microsoft.com/office/drawing/2014/main" id="{C6402363-D9B4-5736-D2B1-34025DACB1EA}"/>
              </a:ext>
            </a:extLst>
          </p:cNvPr>
          <p:cNvSpPr>
            <a:spLocks noChangeArrowheads="1"/>
          </p:cNvSpPr>
          <p:nvPr/>
        </p:nvSpPr>
        <p:spPr bwMode="auto">
          <a:xfrm>
            <a:off x="22189439" y="18544927"/>
            <a:ext cx="100584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3600" b="1">
                <a:solidFill>
                  <a:srgbClr val="093F39"/>
                </a:solidFill>
              </a:rPr>
              <a:t>References</a:t>
            </a:r>
          </a:p>
        </p:txBody>
      </p:sp>
      <p:sp>
        <p:nvSpPr>
          <p:cNvPr id="25" name="TextBox 24">
            <a:extLst>
              <a:ext uri="{FF2B5EF4-FFF2-40B4-BE49-F238E27FC236}">
                <a16:creationId xmlns:a16="http://schemas.microsoft.com/office/drawing/2014/main" id="{21207E75-7BD4-4F98-5C8D-A197A62FCD2E}"/>
              </a:ext>
            </a:extLst>
          </p:cNvPr>
          <p:cNvSpPr txBox="1"/>
          <p:nvPr/>
        </p:nvSpPr>
        <p:spPr>
          <a:xfrm>
            <a:off x="22189439" y="6338853"/>
            <a:ext cx="10210800" cy="1723549"/>
          </a:xfrm>
          <a:prstGeom prst="rect">
            <a:avLst/>
          </a:prstGeom>
          <a:noFill/>
        </p:spPr>
        <p:txBody>
          <a:bodyPr wrap="square" rtlCol="0">
            <a:spAutoFit/>
          </a:bodyPr>
          <a:lstStyle/>
          <a:p>
            <a:pPr>
              <a:spcAft>
                <a:spcPts val="1200"/>
              </a:spcAft>
            </a:pPr>
            <a:r>
              <a:rPr lang="en-US" sz="2400" b="1" dirty="0"/>
              <a:t>WSU color branding quick guide. </a:t>
            </a:r>
          </a:p>
          <a:p>
            <a:pPr>
              <a:spcAft>
                <a:spcPts val="1200"/>
              </a:spcAft>
            </a:pPr>
            <a:r>
              <a:rPr lang="en-US" sz="2400" dirty="0"/>
              <a:t>For detailed information about WSU color branding, please visit the FAQ section on our website and </a:t>
            </a:r>
            <a:r>
              <a:rPr lang="en-US" sz="2400" dirty="0">
                <a:hlinkClick r:id="rId2"/>
              </a:rPr>
              <a:t>select the WSU color under the WSU branding section</a:t>
            </a:r>
            <a:r>
              <a:rPr lang="en-US" sz="2400" dirty="0"/>
              <a:t>.</a:t>
            </a:r>
          </a:p>
        </p:txBody>
      </p:sp>
      <p:sp>
        <p:nvSpPr>
          <p:cNvPr id="26" name="TextBox 25">
            <a:extLst>
              <a:ext uri="{FF2B5EF4-FFF2-40B4-BE49-F238E27FC236}">
                <a16:creationId xmlns:a16="http://schemas.microsoft.com/office/drawing/2014/main" id="{5FC285C3-7F88-4391-5BBB-8425E24BBAE8}"/>
              </a:ext>
            </a:extLst>
          </p:cNvPr>
          <p:cNvSpPr txBox="1"/>
          <p:nvPr/>
        </p:nvSpPr>
        <p:spPr>
          <a:xfrm>
            <a:off x="22189439" y="11351335"/>
            <a:ext cx="10058400" cy="1200329"/>
          </a:xfrm>
          <a:prstGeom prst="rect">
            <a:avLst/>
          </a:prstGeom>
          <a:noFill/>
        </p:spPr>
        <p:txBody>
          <a:bodyPr wrap="square" rtlCol="0">
            <a:spAutoFit/>
          </a:bodyPr>
          <a:lstStyle/>
          <a:p>
            <a:pPr>
              <a:spcAft>
                <a:spcPts val="1200"/>
              </a:spcAft>
            </a:pPr>
            <a:r>
              <a:rPr lang="en-US" sz="2400" b="1" dirty="0"/>
              <a:t>High resolution WSU logos. </a:t>
            </a:r>
            <a:r>
              <a:rPr lang="en-US" sz="2400"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D5180220-F8C6-0EBB-4F7D-CF8A092B65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315921" y="12749183"/>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CA105905-74D0-A9F0-B94E-413EFD6B00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20021" y="12875087"/>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0FB74A01-31BE-A00B-EDA7-26EE482D0F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39671" y="15067242"/>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02ED1820-1EE6-4B22-1947-67C6550348C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543771" y="15201619"/>
            <a:ext cx="3810000" cy="967740"/>
          </a:xfrm>
          <a:prstGeom prst="rect">
            <a:avLst/>
          </a:prstGeom>
        </p:spPr>
      </p:pic>
      <p:sp>
        <p:nvSpPr>
          <p:cNvPr id="31" name="TextBox 30">
            <a:extLst>
              <a:ext uri="{FF2B5EF4-FFF2-40B4-BE49-F238E27FC236}">
                <a16:creationId xmlns:a16="http://schemas.microsoft.com/office/drawing/2014/main" id="{3249491B-D1B1-8FE1-2E60-6D9ACFE9CA00}"/>
              </a:ext>
            </a:extLst>
          </p:cNvPr>
          <p:cNvSpPr txBox="1"/>
          <p:nvPr/>
        </p:nvSpPr>
        <p:spPr>
          <a:xfrm>
            <a:off x="11384278" y="14062452"/>
            <a:ext cx="10058400" cy="224676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400" dirty="0">
                <a:effectLst/>
              </a:rPr>
              <a:t>Include a brief caption for figure(s), and explicitly refer to the figure in the text</a:t>
            </a:r>
            <a:r>
              <a:rPr lang="en-US" sz="2400" dirty="0"/>
              <a:t>, which includes </a:t>
            </a:r>
            <a:r>
              <a:rPr lang="en-US" sz="2400" dirty="0">
                <a:effectLst/>
              </a:rPr>
              <a:t>labeling with legible fonts and font sizes</a:t>
            </a:r>
          </a:p>
          <a:p>
            <a:pPr marL="342900" indent="-342900">
              <a:spcAft>
                <a:spcPts val="1200"/>
              </a:spcAft>
              <a:buFont typeface="Arial" panose="020B0604020202020204" pitchFamily="34" charset="0"/>
              <a:buChar char="•"/>
            </a:pPr>
            <a:r>
              <a:rPr lang="en-US" sz="2400" dirty="0"/>
              <a:t>F</a:t>
            </a:r>
            <a:r>
              <a:rPr lang="en-US" sz="2400" dirty="0">
                <a:effectLst/>
              </a:rPr>
              <a:t>igures (Figure 1) should advance the points you’re making in the text</a:t>
            </a:r>
          </a:p>
          <a:p>
            <a:pPr marL="342900" indent="-342900">
              <a:spcAft>
                <a:spcPts val="1200"/>
              </a:spcAft>
              <a:buFont typeface="Arial" panose="020B0604020202020204" pitchFamily="34" charset="0"/>
              <a:buChar char="•"/>
            </a:pPr>
            <a:r>
              <a:rPr lang="en-US" sz="2400" dirty="0"/>
              <a:t>Ensure </a:t>
            </a:r>
            <a:r>
              <a:rPr lang="en-US" sz="2400" dirty="0">
                <a:effectLst/>
              </a:rPr>
              <a:t>images and figures are sufficiently high resolution for enlargement</a:t>
            </a:r>
            <a:endParaRPr lang="en-US" sz="2400" dirty="0"/>
          </a:p>
        </p:txBody>
      </p:sp>
      <p:pic>
        <p:nvPicPr>
          <p:cNvPr id="32" name="Picture 31" descr="A large building with a clock tower&#10;&#10;Description automatically generated with medium confidence">
            <a:extLst>
              <a:ext uri="{FF2B5EF4-FFF2-40B4-BE49-F238E27FC236}">
                <a16:creationId xmlns:a16="http://schemas.microsoft.com/office/drawing/2014/main" id="{7B3A82D2-E90C-53AF-1F89-ACF9D2D40F82}"/>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28976" y="16840755"/>
            <a:ext cx="4983478" cy="3107245"/>
          </a:xfrm>
          <a:prstGeom prst="rect">
            <a:avLst/>
          </a:prstGeom>
        </p:spPr>
      </p:pic>
      <p:sp>
        <p:nvSpPr>
          <p:cNvPr id="33" name="TextBox 32">
            <a:extLst>
              <a:ext uri="{FF2B5EF4-FFF2-40B4-BE49-F238E27FC236}">
                <a16:creationId xmlns:a16="http://schemas.microsoft.com/office/drawing/2014/main" id="{62F4C3D5-2839-9AB4-B304-3CE61B77499E}"/>
              </a:ext>
            </a:extLst>
          </p:cNvPr>
          <p:cNvSpPr txBox="1"/>
          <p:nvPr/>
        </p:nvSpPr>
        <p:spPr>
          <a:xfrm>
            <a:off x="11340445" y="19948000"/>
            <a:ext cx="5072008" cy="646331"/>
          </a:xfrm>
          <a:prstGeom prst="rect">
            <a:avLst/>
          </a:prstGeom>
          <a:noFill/>
        </p:spPr>
        <p:txBody>
          <a:bodyPr wrap="square" rtlCol="0">
            <a:spAutoFit/>
          </a:bodyPr>
          <a:lstStyle/>
          <a:p>
            <a:r>
              <a:rPr lang="en-US" dirty="0"/>
              <a:t>Figure 1 - reference figures in your poster. Suggested caption text size is 18 point </a:t>
            </a:r>
          </a:p>
        </p:txBody>
      </p:sp>
      <p:sp>
        <p:nvSpPr>
          <p:cNvPr id="34" name="TextBox 33">
            <a:extLst>
              <a:ext uri="{FF2B5EF4-FFF2-40B4-BE49-F238E27FC236}">
                <a16:creationId xmlns:a16="http://schemas.microsoft.com/office/drawing/2014/main" id="{5C4FFEA9-D22F-EEC4-E910-D3E65ED21CA6}"/>
              </a:ext>
            </a:extLst>
          </p:cNvPr>
          <p:cNvSpPr txBox="1"/>
          <p:nvPr/>
        </p:nvSpPr>
        <p:spPr>
          <a:xfrm>
            <a:off x="16764942" y="20464385"/>
            <a:ext cx="5072008" cy="369332"/>
          </a:xfrm>
          <a:prstGeom prst="rect">
            <a:avLst/>
          </a:prstGeom>
          <a:noFill/>
        </p:spPr>
        <p:txBody>
          <a:bodyPr wrap="square" rtlCol="0">
            <a:spAutoFit/>
          </a:bodyPr>
          <a:lstStyle/>
          <a:p>
            <a:r>
              <a:rPr lang="en-US" dirty="0"/>
              <a:t>Figure 2 – example chart</a:t>
            </a:r>
          </a:p>
        </p:txBody>
      </p:sp>
      <p:pic>
        <p:nvPicPr>
          <p:cNvPr id="35" name="Picture 34" descr="Logo, company name&#10;&#10;Description automatically generated">
            <a:extLst>
              <a:ext uri="{FF2B5EF4-FFF2-40B4-BE49-F238E27FC236}">
                <a16:creationId xmlns:a16="http://schemas.microsoft.com/office/drawing/2014/main" id="{CF0F4CD0-6EC2-566F-6433-2E63C8F2D0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520" y="523727"/>
            <a:ext cx="5489986" cy="3848481"/>
          </a:xfrm>
          <a:prstGeom prst="rect">
            <a:avLst/>
          </a:prstGeom>
        </p:spPr>
      </p:pic>
    </p:spTree>
    <p:extLst>
      <p:ext uri="{BB962C8B-B14F-4D97-AF65-F5344CB8AC3E}">
        <p14:creationId xmlns:p14="http://schemas.microsoft.com/office/powerpoint/2010/main" val="39008003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 Heavy</vt:lpstr>
      <vt:lpstr>Lato Medium</vt:lpstr>
      <vt:lpstr>Wingdings</vt:lpstr>
      <vt:lpstr>Angles</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3x2 PowerPoint poster template</dc:title>
  <dc:subject>WSU SOM 3x2 PowerPoint poster template</dc:subject>
  <dc:creator>Medical Communications</dc:creator>
  <cp:keywords>WSU SOM 3x2 PowerPoint poster template</cp:keywords>
  <cp:lastModifiedBy>Matthew Garin</cp:lastModifiedBy>
  <cp:revision>7</cp:revision>
  <dcterms:created xsi:type="dcterms:W3CDTF">2023-01-18T16:35:21Z</dcterms:created>
  <dcterms:modified xsi:type="dcterms:W3CDTF">2023-01-18T17:56:18Z</dcterms:modified>
  <cp:category>poster template</cp:category>
</cp:coreProperties>
</file>