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F39"/>
    <a:srgbClr val="3D7A67"/>
    <a:srgbClr val="71A192"/>
    <a:srgbClr val="0C5449"/>
    <a:srgbClr val="FFE596"/>
    <a:srgbClr val="0A573A"/>
    <a:srgbClr val="0F7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7" d="100"/>
          <a:sy n="17" d="100"/>
        </p:scale>
        <p:origin x="181" y="32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ED7-4EB9-BAB9-BB8F16024F64}"/>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ED7-4EB9-BAB9-BB8F16024F64}"/>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ED7-4EB9-BAB9-BB8F16024F64}"/>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ED7-4EB9-BAB9-BB8F16024F6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ED7-4EB9-BAB9-BB8F16024F64}"/>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53-468A-8CCA-7DDB7D6BC04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853-468A-8CCA-7DDB7D6BC04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853-468A-8CCA-7DDB7D6BC04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853-468A-8CCA-7DDB7D6BC04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853-468A-8CCA-7DDB7D6BC04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687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764DE79-268F-4C1A-8933-263129D2AF90}" type="datetimeFigureOut">
              <a:rPr lang="en-US" dirty="0"/>
              <a:t>1/17/2023</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8F63A3B-78C7-47BE-AE5E-E10140E04643}" type="slidenum">
              <a:rPr lang="en-US" dirty="0"/>
              <a:t>‹#›</a:t>
            </a:fld>
            <a:endParaRPr lang="en-US" dirty="0"/>
          </a:p>
        </p:txBody>
      </p:sp>
      <p:pic>
        <p:nvPicPr>
          <p:cNvPr id="7" name="Picture 6" descr="A picture containing wave">
            <a:extLst>
              <a:ext uri="{FF2B5EF4-FFF2-40B4-BE49-F238E27FC236}">
                <a16:creationId xmlns:a16="http://schemas.microsoft.com/office/drawing/2014/main" id="{97E9A901-F93F-E4A9-7379-34DEA8B428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43891203" cy="32918400"/>
          </a:xfrm>
          <a:prstGeom prst="rect">
            <a:avLst/>
          </a:prstGeom>
        </p:spPr>
      </p:pic>
      <p:sp>
        <p:nvSpPr>
          <p:cNvPr id="8" name="Rectangle 20">
            <a:extLst>
              <a:ext uri="{FF2B5EF4-FFF2-40B4-BE49-F238E27FC236}">
                <a16:creationId xmlns:a16="http://schemas.microsoft.com/office/drawing/2014/main" id="{E7FD8A8A-38C5-7AF8-5BAC-D2D396829427}"/>
              </a:ext>
            </a:extLst>
          </p:cNvPr>
          <p:cNvSpPr>
            <a:spLocks noChangeArrowheads="1"/>
          </p:cNvSpPr>
          <p:nvPr userDrawn="1"/>
        </p:nvSpPr>
        <p:spPr bwMode="auto">
          <a:xfrm>
            <a:off x="501268" y="7766130"/>
            <a:ext cx="14020800" cy="2515227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9" name="Rectangle 20">
            <a:extLst>
              <a:ext uri="{FF2B5EF4-FFF2-40B4-BE49-F238E27FC236}">
                <a16:creationId xmlns:a16="http://schemas.microsoft.com/office/drawing/2014/main" id="{74735149-58A2-15C3-70DA-1CC601261FEE}"/>
              </a:ext>
            </a:extLst>
          </p:cNvPr>
          <p:cNvSpPr>
            <a:spLocks noChangeArrowheads="1"/>
          </p:cNvSpPr>
          <p:nvPr userDrawn="1"/>
        </p:nvSpPr>
        <p:spPr bwMode="auto">
          <a:xfrm>
            <a:off x="29369132" y="7766130"/>
            <a:ext cx="14020800" cy="2515227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0" name="Rectangle 20">
            <a:extLst>
              <a:ext uri="{FF2B5EF4-FFF2-40B4-BE49-F238E27FC236}">
                <a16:creationId xmlns:a16="http://schemas.microsoft.com/office/drawing/2014/main" id="{A78F9673-AB6D-A3B5-EC21-1F16273B4EAD}"/>
              </a:ext>
            </a:extLst>
          </p:cNvPr>
          <p:cNvSpPr>
            <a:spLocks noChangeArrowheads="1"/>
          </p:cNvSpPr>
          <p:nvPr userDrawn="1"/>
        </p:nvSpPr>
        <p:spPr bwMode="auto">
          <a:xfrm>
            <a:off x="14935200" y="7766130"/>
            <a:ext cx="14020800" cy="2515227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1" name="Rectangle 20">
            <a:extLst>
              <a:ext uri="{FF2B5EF4-FFF2-40B4-BE49-F238E27FC236}">
                <a16:creationId xmlns:a16="http://schemas.microsoft.com/office/drawing/2014/main" id="{09BBF98F-DC03-387F-A50E-1268D6770600}"/>
              </a:ext>
            </a:extLst>
          </p:cNvPr>
          <p:cNvSpPr>
            <a:spLocks noChangeArrowheads="1"/>
          </p:cNvSpPr>
          <p:nvPr userDrawn="1"/>
        </p:nvSpPr>
        <p:spPr bwMode="auto">
          <a:xfrm flipV="1">
            <a:off x="501268" y="32727000"/>
            <a:ext cx="14020800" cy="191400"/>
          </a:xfrm>
          <a:prstGeom prst="rect">
            <a:avLst/>
          </a:prstGeom>
          <a:solidFill>
            <a:schemeClr val="tx2"/>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2" name="Rectangle 20">
            <a:extLst>
              <a:ext uri="{FF2B5EF4-FFF2-40B4-BE49-F238E27FC236}">
                <a16:creationId xmlns:a16="http://schemas.microsoft.com/office/drawing/2014/main" id="{2B66D6B8-C9C4-F183-56FB-B4C64D0F7A46}"/>
              </a:ext>
            </a:extLst>
          </p:cNvPr>
          <p:cNvSpPr>
            <a:spLocks noChangeArrowheads="1"/>
          </p:cNvSpPr>
          <p:nvPr userDrawn="1"/>
        </p:nvSpPr>
        <p:spPr bwMode="auto">
          <a:xfrm flipV="1">
            <a:off x="29369132" y="32727000"/>
            <a:ext cx="14020800" cy="191400"/>
          </a:xfrm>
          <a:prstGeom prst="rect">
            <a:avLst/>
          </a:prstGeom>
          <a:solidFill>
            <a:schemeClr val="tx2"/>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3" name="Rectangle 20">
            <a:extLst>
              <a:ext uri="{FF2B5EF4-FFF2-40B4-BE49-F238E27FC236}">
                <a16:creationId xmlns:a16="http://schemas.microsoft.com/office/drawing/2014/main" id="{EBC75420-BB18-E464-578F-CCA6DCED12E1}"/>
              </a:ext>
            </a:extLst>
          </p:cNvPr>
          <p:cNvSpPr>
            <a:spLocks noChangeArrowheads="1"/>
          </p:cNvSpPr>
          <p:nvPr userDrawn="1"/>
        </p:nvSpPr>
        <p:spPr bwMode="auto">
          <a:xfrm flipV="1">
            <a:off x="14935200" y="32726999"/>
            <a:ext cx="14020800" cy="191399"/>
          </a:xfrm>
          <a:prstGeom prst="rect">
            <a:avLst/>
          </a:prstGeom>
          <a:solidFill>
            <a:schemeClr val="tx2"/>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4" name="Rectangle 13">
            <a:extLst>
              <a:ext uri="{FF2B5EF4-FFF2-40B4-BE49-F238E27FC236}">
                <a16:creationId xmlns:a16="http://schemas.microsoft.com/office/drawing/2014/main" id="{1F5FB8F8-F4A7-65EA-BF52-A1B92EC803EB}"/>
              </a:ext>
            </a:extLst>
          </p:cNvPr>
          <p:cNvSpPr/>
          <p:nvPr userDrawn="1"/>
        </p:nvSpPr>
        <p:spPr>
          <a:xfrm>
            <a:off x="-1" y="-3"/>
            <a:ext cx="43891199" cy="6864195"/>
          </a:xfrm>
          <a:prstGeom prst="rect">
            <a:avLst/>
          </a:prstGeom>
          <a:gradFill flip="none" rotWithShape="1">
            <a:gsLst>
              <a:gs pos="100000">
                <a:srgbClr val="093F39"/>
              </a:gs>
              <a:gs pos="16000">
                <a:srgbClr val="3D7A67"/>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dirty="0"/>
          </a:p>
        </p:txBody>
      </p:sp>
    </p:spTree>
    <p:extLst>
      <p:ext uri="{BB962C8B-B14F-4D97-AF65-F5344CB8AC3E}">
        <p14:creationId xmlns:p14="http://schemas.microsoft.com/office/powerpoint/2010/main" val="195246641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C6579C-F5B6-C734-C66A-EAF03CD97A2C}"/>
              </a:ext>
            </a:extLst>
          </p:cNvPr>
          <p:cNvSpPr/>
          <p:nvPr/>
        </p:nvSpPr>
        <p:spPr bwMode="auto">
          <a:xfrm>
            <a:off x="36088320" y="18567259"/>
            <a:ext cx="6908797" cy="562270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375" fontAlgn="base">
              <a:spcBef>
                <a:spcPct val="0"/>
              </a:spcBef>
              <a:spcAft>
                <a:spcPct val="0"/>
              </a:spcAft>
            </a:pPr>
            <a:endParaRPr lang="en-US" sz="3467"/>
          </a:p>
        </p:txBody>
      </p:sp>
      <p:sp>
        <p:nvSpPr>
          <p:cNvPr id="3" name="Rectangle 20">
            <a:extLst>
              <a:ext uri="{FF2B5EF4-FFF2-40B4-BE49-F238E27FC236}">
                <a16:creationId xmlns:a16="http://schemas.microsoft.com/office/drawing/2014/main" id="{19919946-DC8F-2B73-6F68-825764295793}"/>
              </a:ext>
            </a:extLst>
          </p:cNvPr>
          <p:cNvSpPr>
            <a:spLocks noChangeArrowheads="1"/>
          </p:cNvSpPr>
          <p:nvPr/>
        </p:nvSpPr>
        <p:spPr bwMode="auto">
          <a:xfrm>
            <a:off x="494413" y="7745438"/>
            <a:ext cx="14036040" cy="12192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98991" tIns="49496" rIns="98991" bIns="49496" anchor="ctr"/>
          <a:lstStyle/>
          <a:p>
            <a:pPr algn="ctr" defTabSz="3224526"/>
            <a:r>
              <a:rPr lang="en-US" sz="4800" b="1" dirty="0">
                <a:solidFill>
                  <a:schemeClr val="bg1"/>
                </a:solidFill>
              </a:rPr>
              <a:t>Introduction</a:t>
            </a:r>
          </a:p>
        </p:txBody>
      </p:sp>
      <p:sp>
        <p:nvSpPr>
          <p:cNvPr id="4" name="Rectangle 21">
            <a:extLst>
              <a:ext uri="{FF2B5EF4-FFF2-40B4-BE49-F238E27FC236}">
                <a16:creationId xmlns:a16="http://schemas.microsoft.com/office/drawing/2014/main" id="{1A3F29A9-9A6E-F2EE-0C5A-0A86723259EA}"/>
              </a:ext>
            </a:extLst>
          </p:cNvPr>
          <p:cNvSpPr>
            <a:spLocks noChangeArrowheads="1"/>
          </p:cNvSpPr>
          <p:nvPr/>
        </p:nvSpPr>
        <p:spPr bwMode="auto">
          <a:xfrm>
            <a:off x="29360747" y="24563362"/>
            <a:ext cx="14036040" cy="12192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98991" tIns="49496" rIns="98991" bIns="49496" anchor="ctr"/>
          <a:lstStyle/>
          <a:p>
            <a:pPr algn="ctr" defTabSz="3224526"/>
            <a:r>
              <a:rPr lang="en-US" sz="4800" b="1">
                <a:solidFill>
                  <a:schemeClr val="bg1"/>
                </a:solidFill>
              </a:rPr>
              <a:t>References</a:t>
            </a:r>
          </a:p>
        </p:txBody>
      </p:sp>
      <p:sp>
        <p:nvSpPr>
          <p:cNvPr id="5" name="Rectangle 22">
            <a:extLst>
              <a:ext uri="{FF2B5EF4-FFF2-40B4-BE49-F238E27FC236}">
                <a16:creationId xmlns:a16="http://schemas.microsoft.com/office/drawing/2014/main" id="{CD3AF985-1B7F-F9E9-1E69-B721614C08EB}"/>
              </a:ext>
            </a:extLst>
          </p:cNvPr>
          <p:cNvSpPr>
            <a:spLocks noChangeArrowheads="1"/>
          </p:cNvSpPr>
          <p:nvPr/>
        </p:nvSpPr>
        <p:spPr bwMode="auto">
          <a:xfrm>
            <a:off x="14927580" y="7745438"/>
            <a:ext cx="14036040" cy="12192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98991" tIns="49496" rIns="98991" bIns="49496" anchor="ctr"/>
          <a:lstStyle/>
          <a:p>
            <a:pPr algn="ctr" defTabSz="3224526"/>
            <a:r>
              <a:rPr lang="en-US" sz="4800" b="1">
                <a:solidFill>
                  <a:schemeClr val="bg1"/>
                </a:solidFill>
              </a:rPr>
              <a:t>Methods</a:t>
            </a:r>
          </a:p>
        </p:txBody>
      </p:sp>
      <p:sp>
        <p:nvSpPr>
          <p:cNvPr id="6" name="Rectangle 24">
            <a:extLst>
              <a:ext uri="{FF2B5EF4-FFF2-40B4-BE49-F238E27FC236}">
                <a16:creationId xmlns:a16="http://schemas.microsoft.com/office/drawing/2014/main" id="{076A2290-B37B-39BF-B52B-32733FCDE6D8}"/>
              </a:ext>
            </a:extLst>
          </p:cNvPr>
          <p:cNvSpPr>
            <a:spLocks noChangeArrowheads="1"/>
          </p:cNvSpPr>
          <p:nvPr/>
        </p:nvSpPr>
        <p:spPr bwMode="auto">
          <a:xfrm>
            <a:off x="14927580" y="17314501"/>
            <a:ext cx="14036040" cy="12192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98991" tIns="49496" rIns="98991" bIns="49496" anchor="ctr"/>
          <a:lstStyle/>
          <a:p>
            <a:pPr algn="ctr" defTabSz="3224526"/>
            <a:r>
              <a:rPr lang="en-US" sz="4800" b="1">
                <a:solidFill>
                  <a:schemeClr val="bg1"/>
                </a:solidFill>
              </a:rPr>
              <a:t>Results</a:t>
            </a:r>
          </a:p>
        </p:txBody>
      </p:sp>
      <p:sp>
        <p:nvSpPr>
          <p:cNvPr id="7" name="Rectangle 25">
            <a:extLst>
              <a:ext uri="{FF2B5EF4-FFF2-40B4-BE49-F238E27FC236}">
                <a16:creationId xmlns:a16="http://schemas.microsoft.com/office/drawing/2014/main" id="{60BE038F-8461-97FA-8718-1285F8F6B696}"/>
              </a:ext>
            </a:extLst>
          </p:cNvPr>
          <p:cNvSpPr>
            <a:spLocks noChangeArrowheads="1"/>
          </p:cNvSpPr>
          <p:nvPr/>
        </p:nvSpPr>
        <p:spPr bwMode="auto">
          <a:xfrm>
            <a:off x="29360747" y="7745438"/>
            <a:ext cx="14036040" cy="12192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98991" tIns="49496" rIns="98991" bIns="49496" anchor="ctr"/>
          <a:lstStyle/>
          <a:p>
            <a:pPr algn="ctr" defTabSz="3224526"/>
            <a:r>
              <a:rPr lang="en-US" sz="4800" b="1">
                <a:solidFill>
                  <a:schemeClr val="bg1"/>
                </a:solidFill>
              </a:rPr>
              <a:t>Conclusion</a:t>
            </a:r>
          </a:p>
        </p:txBody>
      </p:sp>
      <p:sp>
        <p:nvSpPr>
          <p:cNvPr id="8" name="Title 8">
            <a:extLst>
              <a:ext uri="{FF2B5EF4-FFF2-40B4-BE49-F238E27FC236}">
                <a16:creationId xmlns:a16="http://schemas.microsoft.com/office/drawing/2014/main" id="{53484562-FD27-74F1-5A74-E971C77E889C}"/>
              </a:ext>
            </a:extLst>
          </p:cNvPr>
          <p:cNvSpPr txBox="1">
            <a:spLocks/>
          </p:cNvSpPr>
          <p:nvPr/>
        </p:nvSpPr>
        <p:spPr>
          <a:xfrm>
            <a:off x="9702800" y="1033706"/>
            <a:ext cx="33535257" cy="3223540"/>
          </a:xfrm>
          <a:prstGeom prst="rect">
            <a:avLst/>
          </a:prstGeom>
        </p:spPr>
        <p:txBody>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a:r>
              <a:rPr lang="en-US" sz="8800" dirty="0">
                <a:solidFill>
                  <a:schemeClr val="bg1"/>
                </a:solidFill>
              </a:rPr>
              <a:t>Title – this is a </a:t>
            </a:r>
            <a:r>
              <a:rPr lang="en-US" sz="8800" dirty="0">
                <a:solidFill>
                  <a:schemeClr val="accent2"/>
                </a:solidFill>
              </a:rPr>
              <a:t>48” x 36” (4’ x 3’) poster</a:t>
            </a:r>
            <a:r>
              <a:rPr lang="en-US" sz="8800" dirty="0">
                <a:solidFill>
                  <a:schemeClr val="bg1"/>
                </a:solidFill>
              </a:rPr>
              <a:t>, 88 point </a:t>
            </a:r>
            <a:r>
              <a:rPr lang="en-US" sz="8800" dirty="0" err="1">
                <a:solidFill>
                  <a:schemeClr val="bg1"/>
                </a:solidFill>
              </a:rPr>
              <a:t>Lato</a:t>
            </a:r>
            <a:r>
              <a:rPr lang="en-US" sz="8800" dirty="0">
                <a:solidFill>
                  <a:schemeClr val="bg1"/>
                </a:solidFill>
              </a:rPr>
              <a:t> heavy title heading, legible at 16 feet away</a:t>
            </a:r>
          </a:p>
        </p:txBody>
      </p:sp>
      <p:sp>
        <p:nvSpPr>
          <p:cNvPr id="9" name="Subtitle 9">
            <a:extLst>
              <a:ext uri="{FF2B5EF4-FFF2-40B4-BE49-F238E27FC236}">
                <a16:creationId xmlns:a16="http://schemas.microsoft.com/office/drawing/2014/main" id="{3F23E177-2414-D8AD-B309-59FC9361606C}"/>
              </a:ext>
            </a:extLst>
          </p:cNvPr>
          <p:cNvSpPr txBox="1">
            <a:spLocks/>
          </p:cNvSpPr>
          <p:nvPr/>
        </p:nvSpPr>
        <p:spPr>
          <a:xfrm>
            <a:off x="9702801" y="4139345"/>
            <a:ext cx="33535255" cy="2553125"/>
          </a:xfrm>
          <a:prstGeom prst="rect">
            <a:avLst/>
          </a:prstGeom>
        </p:spPr>
        <p:txBody>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5400" dirty="0">
                <a:solidFill>
                  <a:schemeClr val="bg1"/>
                </a:solidFill>
              </a:rPr>
              <a:t>Authors and affiliations</a:t>
            </a:r>
          </a:p>
          <a:p>
            <a:pPr marL="0" indent="0" algn="ctr">
              <a:spcBef>
                <a:spcPts val="0"/>
              </a:spcBef>
              <a:buNone/>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10" name="Rectangle 9">
            <a:extLst>
              <a:ext uri="{FF2B5EF4-FFF2-40B4-BE49-F238E27FC236}">
                <a16:creationId xmlns:a16="http://schemas.microsoft.com/office/drawing/2014/main" id="{0F7CE5BB-0BC8-3D86-0AA0-BD03EE89AFD6}"/>
              </a:ext>
            </a:extLst>
          </p:cNvPr>
          <p:cNvSpPr/>
          <p:nvPr/>
        </p:nvSpPr>
        <p:spPr>
          <a:xfrm>
            <a:off x="34198559" y="15229234"/>
            <a:ext cx="4185920" cy="1219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1" name="Rectangle 10">
            <a:extLst>
              <a:ext uri="{FF2B5EF4-FFF2-40B4-BE49-F238E27FC236}">
                <a16:creationId xmlns:a16="http://schemas.microsoft.com/office/drawing/2014/main" id="{FC3B3CF0-4715-0D5A-DFEC-5DFB9C8AAA54}"/>
              </a:ext>
            </a:extLst>
          </p:cNvPr>
          <p:cNvSpPr/>
          <p:nvPr/>
        </p:nvSpPr>
        <p:spPr>
          <a:xfrm>
            <a:off x="38811199" y="15229234"/>
            <a:ext cx="4185920" cy="1219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2" name="Rectangle 11">
            <a:extLst>
              <a:ext uri="{FF2B5EF4-FFF2-40B4-BE49-F238E27FC236}">
                <a16:creationId xmlns:a16="http://schemas.microsoft.com/office/drawing/2014/main" id="{ADB5E58F-0CCA-A2DA-8E32-D5F0491F6983}"/>
              </a:ext>
            </a:extLst>
          </p:cNvPr>
          <p:cNvSpPr/>
          <p:nvPr/>
        </p:nvSpPr>
        <p:spPr>
          <a:xfrm>
            <a:off x="29585919" y="15229234"/>
            <a:ext cx="4185920" cy="1219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3" name="TextBox 12">
            <a:extLst>
              <a:ext uri="{FF2B5EF4-FFF2-40B4-BE49-F238E27FC236}">
                <a16:creationId xmlns:a16="http://schemas.microsoft.com/office/drawing/2014/main" id="{A039A428-0BC9-D78C-7A1E-D31D9F04AEBE}"/>
              </a:ext>
            </a:extLst>
          </p:cNvPr>
          <p:cNvSpPr txBox="1"/>
          <p:nvPr/>
        </p:nvSpPr>
        <p:spPr>
          <a:xfrm>
            <a:off x="29585919" y="14389733"/>
            <a:ext cx="13411200" cy="523220"/>
          </a:xfrm>
          <a:prstGeom prst="rect">
            <a:avLst/>
          </a:prstGeom>
          <a:noFill/>
        </p:spPr>
        <p:txBody>
          <a:bodyPr wrap="square" rtlCol="0">
            <a:spAutoFit/>
          </a:bodyPr>
          <a:lstStyle/>
          <a:p>
            <a:pPr>
              <a:spcAft>
                <a:spcPts val="1600"/>
              </a:spcAft>
            </a:pPr>
            <a:r>
              <a:rPr lang="en-US" sz="2800" dirty="0"/>
              <a:t>Below are 3 accent gradients you can use as part of the WSU color branding.</a:t>
            </a:r>
          </a:p>
        </p:txBody>
      </p:sp>
      <p:sp>
        <p:nvSpPr>
          <p:cNvPr id="14" name="TextBox 13">
            <a:extLst>
              <a:ext uri="{FF2B5EF4-FFF2-40B4-BE49-F238E27FC236}">
                <a16:creationId xmlns:a16="http://schemas.microsoft.com/office/drawing/2014/main" id="{1E7BB111-AD21-DBB5-4B82-DEE0F79972EB}"/>
              </a:ext>
            </a:extLst>
          </p:cNvPr>
          <p:cNvSpPr txBox="1"/>
          <p:nvPr/>
        </p:nvSpPr>
        <p:spPr>
          <a:xfrm>
            <a:off x="894080" y="9294015"/>
            <a:ext cx="13411200" cy="18025447"/>
          </a:xfrm>
          <a:prstGeom prst="rect">
            <a:avLst/>
          </a:prstGeom>
          <a:noFill/>
        </p:spPr>
        <p:txBody>
          <a:bodyPr wrap="square" rtlCol="0">
            <a:spAutoFit/>
          </a:bodyPr>
          <a:lstStyle/>
          <a:p>
            <a:pPr>
              <a:spcAft>
                <a:spcPts val="1600"/>
              </a:spcAft>
            </a:pPr>
            <a:r>
              <a:rPr lang="en-US" sz="28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2800" dirty="0"/>
              <a:t>Title: 88 </a:t>
            </a:r>
            <a:r>
              <a:rPr lang="en-US" sz="2800" dirty="0" err="1"/>
              <a:t>pt</a:t>
            </a:r>
            <a:r>
              <a:rPr lang="en-US" sz="2800" dirty="0"/>
              <a:t> bolded</a:t>
            </a:r>
          </a:p>
          <a:p>
            <a:pPr marL="768331" indent="-463539">
              <a:spcAft>
                <a:spcPts val="1600"/>
              </a:spcAft>
              <a:buFont typeface="Arial" panose="020B0604020202020204" pitchFamily="34" charset="0"/>
              <a:buChar char="•"/>
            </a:pPr>
            <a:r>
              <a:rPr lang="en-US" sz="2800" dirty="0"/>
              <a:t>Authors and affiliations: 54 - 60 </a:t>
            </a:r>
            <a:r>
              <a:rPr lang="en-US" sz="2800" dirty="0" err="1"/>
              <a:t>pt</a:t>
            </a:r>
            <a:endParaRPr lang="en-US" sz="2800" dirty="0"/>
          </a:p>
          <a:p>
            <a:pPr marL="768331" indent="-463539">
              <a:spcAft>
                <a:spcPts val="1600"/>
              </a:spcAft>
              <a:buFont typeface="Arial" panose="020B0604020202020204" pitchFamily="34" charset="0"/>
              <a:buChar char="•"/>
            </a:pPr>
            <a:r>
              <a:rPr lang="en-US" sz="2800" dirty="0"/>
              <a:t>Headings: 36 </a:t>
            </a:r>
            <a:r>
              <a:rPr lang="en-US" sz="2800" dirty="0" err="1"/>
              <a:t>pt</a:t>
            </a:r>
            <a:endParaRPr lang="en-US" sz="2800" dirty="0"/>
          </a:p>
          <a:p>
            <a:pPr marL="768331" indent="-463539">
              <a:spcAft>
                <a:spcPts val="1600"/>
              </a:spcAft>
              <a:buFont typeface="Arial" panose="020B0604020202020204" pitchFamily="34" charset="0"/>
              <a:buChar char="•"/>
            </a:pPr>
            <a:r>
              <a:rPr lang="en-US" sz="2800" dirty="0"/>
              <a:t>Body text: 24 - 32 </a:t>
            </a:r>
            <a:r>
              <a:rPr lang="en-US" sz="2800" dirty="0" err="1"/>
              <a:t>pt</a:t>
            </a:r>
            <a:endParaRPr lang="en-US" sz="2800" dirty="0"/>
          </a:p>
          <a:p>
            <a:pPr marL="768331" indent="-463539">
              <a:spcAft>
                <a:spcPts val="1600"/>
              </a:spcAft>
              <a:buFont typeface="Arial" panose="020B0604020202020204" pitchFamily="34" charset="0"/>
              <a:buChar char="•"/>
            </a:pPr>
            <a:r>
              <a:rPr lang="en-US" sz="2800" dirty="0"/>
              <a:t>Captions: 18 </a:t>
            </a:r>
            <a:r>
              <a:rPr lang="en-US" sz="2800" dirty="0" err="1"/>
              <a:t>pt</a:t>
            </a:r>
            <a:endParaRPr lang="en-US" sz="2800" dirty="0"/>
          </a:p>
          <a:p>
            <a:pPr>
              <a:spcAft>
                <a:spcPts val="1600"/>
              </a:spcAft>
            </a:pPr>
            <a:r>
              <a:rPr lang="en-US" sz="2800" dirty="0"/>
              <a:t>For readability, the following sizes are suggested for the body text:</a:t>
            </a:r>
          </a:p>
          <a:p>
            <a:pPr marL="768331" indent="-463539">
              <a:spcAft>
                <a:spcPts val="1600"/>
              </a:spcAft>
              <a:buFont typeface="Arial" panose="020B0604020202020204" pitchFamily="34" charset="0"/>
              <a:buChar char="•"/>
            </a:pPr>
            <a:r>
              <a:rPr lang="en-US" sz="2800" dirty="0"/>
              <a:t>To be legible at 6 feet use 30 point. (most common for conferences)</a:t>
            </a:r>
          </a:p>
          <a:p>
            <a:pPr marL="768331" indent="-463539">
              <a:spcAft>
                <a:spcPts val="1600"/>
              </a:spcAft>
              <a:buFont typeface="Arial" panose="020B0604020202020204" pitchFamily="34" charset="0"/>
              <a:buChar char="•"/>
            </a:pPr>
            <a:r>
              <a:rPr lang="en-US" sz="2800" dirty="0"/>
              <a:t>To be legible at 10 feet use 48 point.</a:t>
            </a:r>
          </a:p>
          <a:p>
            <a:pPr marL="768331" indent="-463539">
              <a:spcAft>
                <a:spcPts val="1600"/>
              </a:spcAft>
              <a:buFont typeface="Arial" panose="020B0604020202020204" pitchFamily="34" charset="0"/>
              <a:buChar char="•"/>
            </a:pPr>
            <a:r>
              <a:rPr lang="en-US" sz="2800" dirty="0"/>
              <a:t>To be legible at 12 feet use 60 point.</a:t>
            </a:r>
          </a:p>
          <a:p>
            <a:pPr marL="768331" indent="-463539">
              <a:spcAft>
                <a:spcPts val="1600"/>
              </a:spcAft>
              <a:buFont typeface="Arial" panose="020B0604020202020204" pitchFamily="34" charset="0"/>
              <a:buChar char="•"/>
            </a:pPr>
            <a:r>
              <a:rPr lang="en-US" sz="2800" dirty="0"/>
              <a:t>To be legible at 14 feet use 72 point.</a:t>
            </a:r>
          </a:p>
          <a:p>
            <a:pPr marL="304792">
              <a:spcAft>
                <a:spcPts val="1600"/>
              </a:spcAft>
            </a:pPr>
            <a:r>
              <a:rPr lang="en-US" sz="2800" dirty="0"/>
              <a:t>Text and figures should be readable from around 5-7 feet away</a:t>
            </a:r>
          </a:p>
          <a:p>
            <a:pPr marL="768331" indent="-463539">
              <a:spcAft>
                <a:spcPts val="16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2"/>
              </a:rPr>
              <a:t>the link provided on our FAQ page </a:t>
            </a:r>
            <a:r>
              <a:rPr lang="en-US" sz="2800" dirty="0"/>
              <a:t>or from Google: </a:t>
            </a:r>
            <a:r>
              <a:rPr lang="en-US" sz="2800" dirty="0">
                <a:hlinkClick r:id="rId3"/>
              </a:rPr>
              <a:t>https://fonts.google.com/specimen/Lato</a:t>
            </a:r>
            <a:endParaRPr lang="en-US" sz="2800" dirty="0"/>
          </a:p>
          <a:p>
            <a:pPr marL="768331" indent="-463539">
              <a:spcAft>
                <a:spcPts val="16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4"/>
              </a:rPr>
              <a:t>https://medcom.med.wayne.edu/creating-accessible-design</a:t>
            </a:r>
            <a:endParaRPr lang="en-US" sz="2800" dirty="0"/>
          </a:p>
          <a:p>
            <a:r>
              <a:rPr lang="en-US" sz="2800" b="1" dirty="0"/>
              <a:t>Text – good examples</a:t>
            </a:r>
          </a:p>
          <a:p>
            <a:r>
              <a:rPr lang="en-US" sz="2800" dirty="0"/>
              <a:t>Text should be high contrast, the following provide the best contrast for reading and printing:</a:t>
            </a:r>
          </a:p>
          <a:p>
            <a:pPr marL="772565" indent="-548204">
              <a:buFont typeface="Arial" panose="020B0604020202020204" pitchFamily="34" charset="0"/>
              <a:buChar char="•"/>
            </a:pPr>
            <a:r>
              <a:rPr lang="en-US" sz="2800" dirty="0"/>
              <a:t>Black on white</a:t>
            </a:r>
          </a:p>
          <a:p>
            <a:pPr marL="772565" indent="-548204">
              <a:buFont typeface="Arial" panose="020B0604020202020204" pitchFamily="34" charset="0"/>
              <a:buChar char="•"/>
            </a:pPr>
            <a:r>
              <a:rPr lang="en-US" sz="2800" dirty="0">
                <a:solidFill>
                  <a:srgbClr val="00594F"/>
                </a:solidFill>
              </a:rPr>
              <a:t>WSU primary green on white</a:t>
            </a:r>
          </a:p>
          <a:p>
            <a:pPr marL="772565" indent="-548204">
              <a:buFont typeface="Arial" panose="020B0604020202020204" pitchFamily="34" charset="0"/>
              <a:buChar char="•"/>
            </a:pPr>
            <a:r>
              <a:rPr lang="en-US" sz="2800" dirty="0">
                <a:solidFill>
                  <a:schemeClr val="bg2">
                    <a:lumMod val="25000"/>
                  </a:schemeClr>
                </a:solidFill>
              </a:rPr>
              <a:t>Dark gray on white</a:t>
            </a:r>
          </a:p>
          <a:p>
            <a:pPr marL="772565" indent="-548204">
              <a:buFont typeface="Arial" panose="020B0604020202020204" pitchFamily="34" charset="0"/>
              <a:buChar char="•"/>
            </a:pPr>
            <a:r>
              <a:rPr lang="en-US" sz="2800" b="1" dirty="0">
                <a:solidFill>
                  <a:srgbClr val="00594F"/>
                </a:solidFill>
                <a:highlight>
                  <a:srgbClr val="FFC844"/>
                </a:highlight>
              </a:rPr>
              <a:t>WSU primary green on WSU primary yellow </a:t>
            </a:r>
          </a:p>
          <a:p>
            <a:pPr marL="772565" indent="-548204">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772565" indent="-548204">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768331" indent="-463539">
              <a:spcAft>
                <a:spcPts val="1600"/>
              </a:spcAft>
              <a:buFont typeface="Arial" panose="020B0604020202020204" pitchFamily="34" charset="0"/>
              <a:buChar char="•"/>
            </a:pPr>
            <a:endParaRPr lang="en-US" sz="2800" dirty="0"/>
          </a:p>
          <a:p>
            <a:pPr marL="768331" indent="-463539">
              <a:spcAft>
                <a:spcPts val="1600"/>
              </a:spcAft>
              <a:buFont typeface="Arial" panose="020B0604020202020204" pitchFamily="34" charset="0"/>
              <a:buChar char="•"/>
            </a:pPr>
            <a:endParaRPr lang="en-US" sz="2800" dirty="0"/>
          </a:p>
        </p:txBody>
      </p:sp>
      <p:graphicFrame>
        <p:nvGraphicFramePr>
          <p:cNvPr id="15" name="Chart 14">
            <a:extLst>
              <a:ext uri="{FF2B5EF4-FFF2-40B4-BE49-F238E27FC236}">
                <a16:creationId xmlns:a16="http://schemas.microsoft.com/office/drawing/2014/main" id="{FD66F19B-F5FA-3B92-C76C-E4644DA21CBE}"/>
              </a:ext>
            </a:extLst>
          </p:cNvPr>
          <p:cNvGraphicFramePr/>
          <p:nvPr>
            <p:extLst>
              <p:ext uri="{D42A27DB-BD31-4B8C-83A1-F6EECF244321}">
                <p14:modId xmlns:p14="http://schemas.microsoft.com/office/powerpoint/2010/main" val="1305526830"/>
              </p:ext>
            </p:extLst>
          </p:nvPr>
        </p:nvGraphicFramePr>
        <p:xfrm>
          <a:off x="22266815" y="25325468"/>
          <a:ext cx="6485984" cy="495415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B2E624FA-2E24-1588-23C6-31CA4A973D1B}"/>
              </a:ext>
            </a:extLst>
          </p:cNvPr>
          <p:cNvSpPr txBox="1"/>
          <p:nvPr/>
        </p:nvSpPr>
        <p:spPr>
          <a:xfrm>
            <a:off x="15240000" y="9294016"/>
            <a:ext cx="13411200" cy="7417415"/>
          </a:xfrm>
          <a:prstGeom prst="rect">
            <a:avLst/>
          </a:prstGeom>
          <a:noFill/>
        </p:spPr>
        <p:txBody>
          <a:bodyPr wrap="square" numCol="1">
            <a:sp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pPr marL="609585" indent="-446606">
              <a:buFont typeface="Arial" panose="020B0604020202020204" pitchFamily="34" charset="0"/>
              <a:buChar char="•"/>
            </a:pPr>
            <a:r>
              <a:rPr lang="en-US" sz="2800" dirty="0"/>
              <a:t>Black on white</a:t>
            </a:r>
          </a:p>
          <a:p>
            <a:pPr marL="609585" indent="-446606">
              <a:buFont typeface="Arial" panose="020B0604020202020204" pitchFamily="34" charset="0"/>
              <a:buChar char="•"/>
            </a:pPr>
            <a:r>
              <a:rPr lang="en-US" sz="2800" dirty="0">
                <a:solidFill>
                  <a:srgbClr val="3D7A67"/>
                </a:solidFill>
                <a:highlight>
                  <a:srgbClr val="093F39"/>
                </a:highlight>
              </a:rPr>
              <a:t>Light green on WSU primary green</a:t>
            </a:r>
          </a:p>
          <a:p>
            <a:pPr marL="609585" indent="-446606">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609585" indent="-446606">
              <a:buFont typeface="Arial" panose="020B0604020202020204" pitchFamily="34" charset="0"/>
              <a:buChar char="•"/>
            </a:pPr>
            <a:r>
              <a:rPr lang="en-US" sz="2800" b="1" dirty="0">
                <a:solidFill>
                  <a:schemeClr val="bg1"/>
                </a:solidFill>
                <a:highlight>
                  <a:srgbClr val="FFC844"/>
                </a:highlight>
              </a:rPr>
              <a:t>White on WSU primary yellow </a:t>
            </a:r>
          </a:p>
          <a:p>
            <a:pPr marL="609585" indent="-446606">
              <a:buFont typeface="Arial" panose="020B0604020202020204" pitchFamily="34" charset="0"/>
              <a:buChar char="•"/>
            </a:pPr>
            <a:r>
              <a:rPr lang="en-US" sz="2800" b="1" dirty="0">
                <a:highlight>
                  <a:srgbClr val="00594F"/>
                </a:highlight>
              </a:rPr>
              <a:t>Black on WSU primary green</a:t>
            </a:r>
            <a:endParaRPr lang="en-US" sz="2800" dirty="0"/>
          </a:p>
          <a:p>
            <a:pPr marL="609585" indent="-446606">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609585" indent="-446606">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17" name="TextBox 16">
            <a:extLst>
              <a:ext uri="{FF2B5EF4-FFF2-40B4-BE49-F238E27FC236}">
                <a16:creationId xmlns:a16="http://schemas.microsoft.com/office/drawing/2014/main" id="{B3444440-81FE-1AF2-1889-16F0FFB31C0D}"/>
              </a:ext>
            </a:extLst>
          </p:cNvPr>
          <p:cNvSpPr txBox="1"/>
          <p:nvPr/>
        </p:nvSpPr>
        <p:spPr>
          <a:xfrm>
            <a:off x="29585919" y="29125222"/>
            <a:ext cx="13411200" cy="2246769"/>
          </a:xfrm>
          <a:prstGeom prst="rect">
            <a:avLst/>
          </a:prstGeom>
          <a:noFill/>
        </p:spPr>
        <p:txBody>
          <a:bodyPr wrap="square" rtlCol="0">
            <a:spAutoFit/>
          </a:bodyPr>
          <a:lstStyle/>
          <a:p>
            <a:pPr>
              <a:spcAft>
                <a:spcPts val="16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6"/>
              </a:rPr>
              <a:t>medcom@med.wayne.edu</a:t>
            </a:r>
            <a:r>
              <a:rPr lang="en-US" sz="2800" dirty="0"/>
              <a:t> We are open Monday through Friday, 8:30 a.m. through 5 p.m. and closed for university recognized holidays.</a:t>
            </a:r>
          </a:p>
        </p:txBody>
      </p:sp>
      <p:sp>
        <p:nvSpPr>
          <p:cNvPr id="18" name="Rectangle 17">
            <a:extLst>
              <a:ext uri="{FF2B5EF4-FFF2-40B4-BE49-F238E27FC236}">
                <a16:creationId xmlns:a16="http://schemas.microsoft.com/office/drawing/2014/main" id="{4C035E8C-9684-8C63-59A1-EB326F781951}"/>
              </a:ext>
            </a:extLst>
          </p:cNvPr>
          <p:cNvSpPr/>
          <p:nvPr/>
        </p:nvSpPr>
        <p:spPr bwMode="auto">
          <a:xfrm>
            <a:off x="29585919" y="11224437"/>
            <a:ext cx="4185920" cy="289796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chemeClr val="bg1"/>
                </a:solidFill>
              </a:rPr>
              <a:t>WSU primary green</a:t>
            </a:r>
          </a:p>
          <a:p>
            <a:pPr algn="ctr" defTabSz="5016375" fontAlgn="base">
              <a:spcBef>
                <a:spcPct val="0"/>
              </a:spcBef>
              <a:spcAft>
                <a:spcPct val="0"/>
              </a:spcAft>
            </a:pPr>
            <a:r>
              <a:rPr lang="nn-NO" sz="2400" dirty="0">
                <a:solidFill>
                  <a:schemeClr val="bg1"/>
                </a:solidFill>
              </a:rPr>
              <a:t>hex (#0c5449)</a:t>
            </a:r>
            <a:br>
              <a:rPr lang="nn-NO" sz="2400" dirty="0">
                <a:solidFill>
                  <a:schemeClr val="bg1"/>
                </a:solidFill>
              </a:rPr>
            </a:br>
            <a:r>
              <a:rPr lang="nn-NO" sz="2400" dirty="0">
                <a:solidFill>
                  <a:schemeClr val="bg1"/>
                </a:solidFill>
              </a:rPr>
              <a:t>rgb (12, 84, 73)</a:t>
            </a:r>
            <a:endParaRPr lang="en-US" sz="2400" dirty="0">
              <a:solidFill>
                <a:schemeClr val="bg1"/>
              </a:solidFill>
            </a:endParaRPr>
          </a:p>
        </p:txBody>
      </p:sp>
      <p:sp>
        <p:nvSpPr>
          <p:cNvPr id="19" name="Rectangle 18">
            <a:extLst>
              <a:ext uri="{FF2B5EF4-FFF2-40B4-BE49-F238E27FC236}">
                <a16:creationId xmlns:a16="http://schemas.microsoft.com/office/drawing/2014/main" id="{7E0B48E5-4C77-CC28-D310-CDE96547579E}"/>
              </a:ext>
            </a:extLst>
          </p:cNvPr>
          <p:cNvSpPr/>
          <p:nvPr/>
        </p:nvSpPr>
        <p:spPr bwMode="auto">
          <a:xfrm>
            <a:off x="34198559" y="11224437"/>
            <a:ext cx="4185920" cy="2897964"/>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rgbClr val="093F39"/>
                </a:solidFill>
              </a:rPr>
              <a:t>WSU primary yellow</a:t>
            </a:r>
          </a:p>
          <a:p>
            <a:pPr algn="ctr" defTabSz="5016375" fontAlgn="base">
              <a:spcBef>
                <a:spcPct val="0"/>
              </a:spcBef>
              <a:spcAft>
                <a:spcPct val="0"/>
              </a:spcAft>
            </a:pPr>
            <a:r>
              <a:rPr lang="en-US" sz="2400" dirty="0">
                <a:solidFill>
                  <a:srgbClr val="093F39"/>
                </a:solidFill>
              </a:rPr>
              <a:t>hex (#ffcc33)</a:t>
            </a:r>
            <a:br>
              <a:rPr lang="en-US" sz="2400" dirty="0">
                <a:solidFill>
                  <a:srgbClr val="093F39"/>
                </a:solidFill>
              </a:rPr>
            </a:br>
            <a:r>
              <a:rPr lang="en-US" sz="2400" dirty="0" err="1">
                <a:solidFill>
                  <a:srgbClr val="093F39"/>
                </a:solidFill>
              </a:rPr>
              <a:t>rgb</a:t>
            </a:r>
            <a:r>
              <a:rPr lang="en-US" sz="2400" dirty="0">
                <a:solidFill>
                  <a:srgbClr val="093F39"/>
                </a:solidFill>
              </a:rPr>
              <a:t> (255, 204, 51)</a:t>
            </a:r>
          </a:p>
        </p:txBody>
      </p:sp>
      <p:sp>
        <p:nvSpPr>
          <p:cNvPr id="20" name="Rectangle 19">
            <a:extLst>
              <a:ext uri="{FF2B5EF4-FFF2-40B4-BE49-F238E27FC236}">
                <a16:creationId xmlns:a16="http://schemas.microsoft.com/office/drawing/2014/main" id="{93EF9831-0A7C-7D04-1E7E-7006E1D5C1C4}"/>
              </a:ext>
            </a:extLst>
          </p:cNvPr>
          <p:cNvSpPr/>
          <p:nvPr/>
        </p:nvSpPr>
        <p:spPr bwMode="auto">
          <a:xfrm>
            <a:off x="38811199" y="11224437"/>
            <a:ext cx="4185920" cy="2897964"/>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2400" dirty="0">
                <a:solidFill>
                  <a:srgbClr val="093F39"/>
                </a:solidFill>
              </a:rPr>
              <a:t>Grey accent</a:t>
            </a:r>
          </a:p>
          <a:p>
            <a:pPr algn="ctr" defTabSz="5016375" fontAlgn="base">
              <a:spcBef>
                <a:spcPct val="0"/>
              </a:spcBef>
              <a:spcAft>
                <a:spcPct val="0"/>
              </a:spcAft>
            </a:pPr>
            <a:r>
              <a:rPr lang="nn-NO" sz="2400" dirty="0">
                <a:solidFill>
                  <a:srgbClr val="093F39"/>
                </a:solidFill>
              </a:rPr>
              <a:t>hex (#d9d9d9)</a:t>
            </a:r>
            <a:br>
              <a:rPr lang="nn-NO" sz="2400" dirty="0">
                <a:solidFill>
                  <a:srgbClr val="093F39"/>
                </a:solidFill>
              </a:rPr>
            </a:br>
            <a:r>
              <a:rPr lang="nn-NO" sz="2400" dirty="0">
                <a:solidFill>
                  <a:srgbClr val="093F39"/>
                </a:solidFill>
              </a:rPr>
              <a:t>rgb (217, 217, 217)</a:t>
            </a:r>
            <a:endParaRPr lang="en-US" sz="2400" dirty="0">
              <a:solidFill>
                <a:srgbClr val="093F39"/>
              </a:solidFill>
            </a:endParaRPr>
          </a:p>
        </p:txBody>
      </p:sp>
      <p:sp>
        <p:nvSpPr>
          <p:cNvPr id="21" name="Rectangle 21">
            <a:extLst>
              <a:ext uri="{FF2B5EF4-FFF2-40B4-BE49-F238E27FC236}">
                <a16:creationId xmlns:a16="http://schemas.microsoft.com/office/drawing/2014/main" id="{E9DB6C2D-1DCC-9651-4AF3-095D948EE16C}"/>
              </a:ext>
            </a:extLst>
          </p:cNvPr>
          <p:cNvSpPr>
            <a:spLocks noChangeArrowheads="1"/>
          </p:cNvSpPr>
          <p:nvPr/>
        </p:nvSpPr>
        <p:spPr bwMode="auto">
          <a:xfrm>
            <a:off x="29360747" y="26033597"/>
            <a:ext cx="14036040" cy="1219200"/>
          </a:xfrm>
          <a:prstGeom prst="rect">
            <a:avLst/>
          </a:prstGeom>
          <a:solidFill>
            <a:srgbClr val="FFCC33"/>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53" name="Rectangle 21">
            <a:extLst>
              <a:ext uri="{FF2B5EF4-FFF2-40B4-BE49-F238E27FC236}">
                <a16:creationId xmlns:a16="http://schemas.microsoft.com/office/drawing/2014/main" id="{17C14F76-D566-FB1E-C156-8B645EF5BD69}"/>
              </a:ext>
            </a:extLst>
          </p:cNvPr>
          <p:cNvSpPr>
            <a:spLocks noChangeArrowheads="1"/>
          </p:cNvSpPr>
          <p:nvPr/>
        </p:nvSpPr>
        <p:spPr bwMode="auto">
          <a:xfrm>
            <a:off x="29360747" y="27545787"/>
            <a:ext cx="14036040" cy="1219200"/>
          </a:xfrm>
          <a:prstGeom prst="rect">
            <a:avLst/>
          </a:prstGeom>
          <a:solidFill>
            <a:srgbClr val="D9D9D9"/>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54" name="TextBox 53">
            <a:extLst>
              <a:ext uri="{FF2B5EF4-FFF2-40B4-BE49-F238E27FC236}">
                <a16:creationId xmlns:a16="http://schemas.microsoft.com/office/drawing/2014/main" id="{BDD2F6F6-FD82-3458-4F4B-2E978CF261BC}"/>
              </a:ext>
            </a:extLst>
          </p:cNvPr>
          <p:cNvSpPr txBox="1"/>
          <p:nvPr/>
        </p:nvSpPr>
        <p:spPr>
          <a:xfrm>
            <a:off x="29585919" y="9294016"/>
            <a:ext cx="13614400" cy="1590179"/>
          </a:xfrm>
          <a:prstGeom prst="rect">
            <a:avLst/>
          </a:prstGeom>
          <a:noFill/>
        </p:spPr>
        <p:txBody>
          <a:bodyPr wrap="square" rtlCol="0">
            <a:spAutoFit/>
          </a:bodyPr>
          <a:lstStyle/>
          <a:p>
            <a:pPr>
              <a:spcAft>
                <a:spcPts val="1600"/>
              </a:spcAft>
            </a:pPr>
            <a:r>
              <a:rPr lang="en-US" sz="2800" b="1" dirty="0"/>
              <a:t>WSU color branding quick guide. </a:t>
            </a:r>
          </a:p>
          <a:p>
            <a:pPr>
              <a:spcAft>
                <a:spcPts val="1600"/>
              </a:spcAft>
            </a:pPr>
            <a:r>
              <a:rPr lang="en-US" sz="2800" dirty="0"/>
              <a:t>For detailed information about WSU color branding, please visit the FAQ section on our website and </a:t>
            </a:r>
            <a:r>
              <a:rPr lang="en-US" sz="2800" dirty="0">
                <a:hlinkClick r:id="rId2"/>
              </a:rPr>
              <a:t>select the WSU color under the WSU branding section</a:t>
            </a:r>
            <a:r>
              <a:rPr lang="en-US" sz="2800" dirty="0"/>
              <a:t>.</a:t>
            </a:r>
          </a:p>
        </p:txBody>
      </p:sp>
      <p:sp>
        <p:nvSpPr>
          <p:cNvPr id="56" name="TextBox 55">
            <a:extLst>
              <a:ext uri="{FF2B5EF4-FFF2-40B4-BE49-F238E27FC236}">
                <a16:creationId xmlns:a16="http://schemas.microsoft.com/office/drawing/2014/main" id="{986A651A-7C70-8A39-4467-751D1697E3A6}"/>
              </a:ext>
            </a:extLst>
          </p:cNvPr>
          <p:cNvSpPr txBox="1"/>
          <p:nvPr/>
        </p:nvSpPr>
        <p:spPr>
          <a:xfrm>
            <a:off x="29585919" y="16963914"/>
            <a:ext cx="13411200" cy="1384995"/>
          </a:xfrm>
          <a:prstGeom prst="rect">
            <a:avLst/>
          </a:prstGeom>
          <a:noFill/>
        </p:spPr>
        <p:txBody>
          <a:bodyPr wrap="square" rtlCol="0">
            <a:spAutoFit/>
          </a:bodyPr>
          <a:lstStyle/>
          <a:p>
            <a:pPr>
              <a:spcAft>
                <a:spcPts val="16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1CCCEE72-257B-C47C-3623-7C33D80EE0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1" y="19183311"/>
            <a:ext cx="3810000" cy="2670811"/>
          </a:xfrm>
          <a:prstGeom prst="rect">
            <a:avLst/>
          </a:prstGeom>
        </p:spPr>
      </p:pic>
      <p:pic>
        <p:nvPicPr>
          <p:cNvPr id="58" name="Picture 57" descr="Logo, company name&#10;&#10;Description automatically generated">
            <a:extLst>
              <a:ext uri="{FF2B5EF4-FFF2-40B4-BE49-F238E27FC236}">
                <a16:creationId xmlns:a16="http://schemas.microsoft.com/office/drawing/2014/main" id="{84B9D3D6-E720-AAA1-69BA-AF8A8DF276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1" y="19183311"/>
            <a:ext cx="3810000" cy="2670811"/>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A5D6B528-1127-4A5E-1554-62B98F783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1" y="22731253"/>
            <a:ext cx="5080000" cy="1290320"/>
          </a:xfrm>
          <a:prstGeom prst="rect">
            <a:avLst/>
          </a:prstGeom>
        </p:spPr>
      </p:pic>
      <p:pic>
        <p:nvPicPr>
          <p:cNvPr id="60" name="Picture 59" descr="Text&#10;&#10;Description automatically generated">
            <a:extLst>
              <a:ext uri="{FF2B5EF4-FFF2-40B4-BE49-F238E27FC236}">
                <a16:creationId xmlns:a16="http://schemas.microsoft.com/office/drawing/2014/main" id="{FEA6D81F-A222-0E1E-E1A8-7770861392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1" y="22731253"/>
            <a:ext cx="5080000" cy="1290320"/>
          </a:xfrm>
          <a:prstGeom prst="rect">
            <a:avLst/>
          </a:prstGeom>
        </p:spPr>
      </p:pic>
      <p:sp>
        <p:nvSpPr>
          <p:cNvPr id="61" name="TextBox 60">
            <a:extLst>
              <a:ext uri="{FF2B5EF4-FFF2-40B4-BE49-F238E27FC236}">
                <a16:creationId xmlns:a16="http://schemas.microsoft.com/office/drawing/2014/main" id="{35F4E59E-B44D-8587-73CE-E9D1EDF4E1A9}"/>
              </a:ext>
            </a:extLst>
          </p:cNvPr>
          <p:cNvSpPr txBox="1"/>
          <p:nvPr/>
        </p:nvSpPr>
        <p:spPr>
          <a:xfrm>
            <a:off x="22424719" y="18879685"/>
            <a:ext cx="6165518" cy="4811574"/>
          </a:xfrm>
          <a:prstGeom prst="rect">
            <a:avLst/>
          </a:prstGeom>
          <a:noFill/>
        </p:spPr>
        <p:txBody>
          <a:bodyPr wrap="square" rtlCol="0">
            <a:spAutoFit/>
          </a:bodyPr>
          <a:lstStyle/>
          <a:p>
            <a:pPr marL="457189" indent="-457189">
              <a:spcAft>
                <a:spcPts val="16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457189" indent="-457189">
              <a:spcAft>
                <a:spcPts val="1600"/>
              </a:spcAft>
              <a:buFont typeface="Arial" panose="020B0604020202020204" pitchFamily="34" charset="0"/>
              <a:buChar char="•"/>
            </a:pPr>
            <a:r>
              <a:rPr lang="en-US" sz="2800" dirty="0"/>
              <a:t>Figures (Figure 1) should advance the points you’re making in the text</a:t>
            </a:r>
          </a:p>
          <a:p>
            <a:pPr marL="457189" indent="-457189">
              <a:spcAft>
                <a:spcPts val="1600"/>
              </a:spcAft>
              <a:buFont typeface="Arial" panose="020B0604020202020204" pitchFamily="34" charset="0"/>
              <a:buChar char="•"/>
            </a:pPr>
            <a:r>
              <a:rPr lang="en-US" sz="28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8A8CA3A8-4825-06DC-48F1-017A983E0566}"/>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5" y="18952143"/>
            <a:ext cx="6644637" cy="4142993"/>
          </a:xfrm>
          <a:prstGeom prst="rect">
            <a:avLst/>
          </a:prstGeom>
        </p:spPr>
      </p:pic>
      <p:sp>
        <p:nvSpPr>
          <p:cNvPr id="63" name="TextBox 62">
            <a:extLst>
              <a:ext uri="{FF2B5EF4-FFF2-40B4-BE49-F238E27FC236}">
                <a16:creationId xmlns:a16="http://schemas.microsoft.com/office/drawing/2014/main" id="{F4CCAEA5-767D-4B5A-977E-A58560040CE6}"/>
              </a:ext>
            </a:extLst>
          </p:cNvPr>
          <p:cNvSpPr txBox="1"/>
          <p:nvPr/>
        </p:nvSpPr>
        <p:spPr>
          <a:xfrm>
            <a:off x="15120594" y="21626594"/>
            <a:ext cx="6762677" cy="646331"/>
          </a:xfrm>
          <a:prstGeom prst="rect">
            <a:avLst/>
          </a:prstGeom>
          <a:noFill/>
        </p:spPr>
        <p:txBody>
          <a:bodyPr wrap="square" rtlCol="0">
            <a:spAutoFit/>
          </a:bodyPr>
          <a:lstStyle/>
          <a:p>
            <a:r>
              <a:rPr lang="en-US" sz="1800" dirty="0"/>
              <a:t>Figure 1 - reference figures in your poster. Suggested caption text size is 18 point </a:t>
            </a:r>
          </a:p>
        </p:txBody>
      </p:sp>
      <p:sp>
        <p:nvSpPr>
          <p:cNvPr id="64" name="TextBox 63">
            <a:extLst>
              <a:ext uri="{FF2B5EF4-FFF2-40B4-BE49-F238E27FC236}">
                <a16:creationId xmlns:a16="http://schemas.microsoft.com/office/drawing/2014/main" id="{DC890849-825C-C9AA-3510-49DC72F86B4E}"/>
              </a:ext>
            </a:extLst>
          </p:cNvPr>
          <p:cNvSpPr txBox="1"/>
          <p:nvPr/>
        </p:nvSpPr>
        <p:spPr>
          <a:xfrm>
            <a:off x="15120596" y="30698901"/>
            <a:ext cx="6762677" cy="369332"/>
          </a:xfrm>
          <a:prstGeom prst="rect">
            <a:avLst/>
          </a:prstGeom>
          <a:noFill/>
        </p:spPr>
        <p:txBody>
          <a:bodyPr wrap="square" rtlCol="0">
            <a:spAutoFit/>
          </a:bodyPr>
          <a:lstStyle/>
          <a:p>
            <a:r>
              <a:rPr lang="en-US" sz="1800" dirty="0"/>
              <a:t>Figure 2 – example chart</a:t>
            </a:r>
          </a:p>
        </p:txBody>
      </p:sp>
      <p:graphicFrame>
        <p:nvGraphicFramePr>
          <p:cNvPr id="65" name="Chart 64">
            <a:extLst>
              <a:ext uri="{FF2B5EF4-FFF2-40B4-BE49-F238E27FC236}">
                <a16:creationId xmlns:a16="http://schemas.microsoft.com/office/drawing/2014/main" id="{0E758F44-EA03-F820-72A7-0AA119A6338D}"/>
              </a:ext>
            </a:extLst>
          </p:cNvPr>
          <p:cNvGraphicFramePr/>
          <p:nvPr>
            <p:extLst>
              <p:ext uri="{D42A27DB-BD31-4B8C-83A1-F6EECF244321}">
                <p14:modId xmlns:p14="http://schemas.microsoft.com/office/powerpoint/2010/main" val="679595131"/>
              </p:ext>
            </p:extLst>
          </p:nvPr>
        </p:nvGraphicFramePr>
        <p:xfrm>
          <a:off x="14980498" y="25191401"/>
          <a:ext cx="6485984" cy="4954156"/>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2E832533-6C78-6400-5036-32205C7D74D1}"/>
              </a:ext>
            </a:extLst>
          </p:cNvPr>
          <p:cNvSpPr txBox="1"/>
          <p:nvPr/>
        </p:nvSpPr>
        <p:spPr>
          <a:xfrm>
            <a:off x="22128468" y="30698901"/>
            <a:ext cx="6762677" cy="369332"/>
          </a:xfrm>
          <a:prstGeom prst="rect">
            <a:avLst/>
          </a:prstGeom>
          <a:noFill/>
        </p:spPr>
        <p:txBody>
          <a:bodyPr wrap="square" rtlCol="0">
            <a:spAutoFit/>
          </a:bodyPr>
          <a:lstStyle/>
          <a:p>
            <a:r>
              <a:rPr lang="en-US" sz="1800" dirty="0"/>
              <a:t>Figure 3 – example chart</a:t>
            </a:r>
          </a:p>
        </p:txBody>
      </p:sp>
      <p:pic>
        <p:nvPicPr>
          <p:cNvPr id="68" name="Picture 67" descr="Logo, company name&#10;&#10;Description automatically generated">
            <a:extLst>
              <a:ext uri="{FF2B5EF4-FFF2-40B4-BE49-F238E27FC236}">
                <a16:creationId xmlns:a16="http://schemas.microsoft.com/office/drawing/2014/main" id="{A15A7DEC-D633-9269-F770-33F0CA62B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143" y="670194"/>
            <a:ext cx="8178221" cy="5732935"/>
          </a:xfrm>
          <a:prstGeom prst="rect">
            <a:avLst/>
          </a:prstGeom>
        </p:spPr>
      </p:pic>
    </p:spTree>
    <p:extLst>
      <p:ext uri="{BB962C8B-B14F-4D97-AF65-F5344CB8AC3E}">
        <p14:creationId xmlns:p14="http://schemas.microsoft.com/office/powerpoint/2010/main" val="3736499287"/>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778</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poster template</dc:title>
  <dc:subject>WSU SOM 4x3 PowerPoint poster template</dc:subject>
  <dc:creator>Medical Communications</dc:creator>
  <cp:keywords>WSU SOM 4x3 PowerPoint poster template</cp:keywords>
  <cp:lastModifiedBy>Matthew Garin</cp:lastModifiedBy>
  <cp:revision>9</cp:revision>
  <dcterms:created xsi:type="dcterms:W3CDTF">2023-01-18T03:29:46Z</dcterms:created>
  <dcterms:modified xsi:type="dcterms:W3CDTF">2023-01-18T04:18:27Z</dcterms:modified>
  <cp:category>poster template</cp:category>
</cp:coreProperties>
</file>