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Lst>
  <p:sldSz cx="32918400" cy="16459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B6F"/>
    <a:srgbClr val="FFE596"/>
    <a:srgbClr val="FFCC33"/>
    <a:srgbClr val="C9E5DB"/>
    <a:srgbClr val="ACC9C0"/>
    <a:srgbClr val="093F39"/>
    <a:srgbClr val="0A573A"/>
    <a:srgbClr val="072E29"/>
    <a:srgbClr val="0C54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22" autoAdjust="0"/>
    <p:restoredTop sz="94660"/>
  </p:normalViewPr>
  <p:slideViewPr>
    <p:cSldViewPr snapToGrid="0">
      <p:cViewPr varScale="1">
        <p:scale>
          <a:sx n="26" d="100"/>
          <a:sy n="26" d="100"/>
        </p:scale>
        <p:origin x="91" y="731"/>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a:t>Example chart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7DE-414D-AB8B-8D20C66B4DB2}"/>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C7DE-414D-AB8B-8D20C66B4DB2}"/>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C7DE-414D-AB8B-8D20C66B4DB2}"/>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C7DE-414D-AB8B-8D20C66B4DB2}"/>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C7DE-414D-AB8B-8D20C66B4DB2}"/>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x3 poster 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71003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11ACE5-5C45-2344-DCB4-FC987603F7BC}"/>
              </a:ext>
            </a:extLst>
          </p:cNvPr>
          <p:cNvSpPr>
            <a:spLocks noChangeArrowheads="1"/>
          </p:cNvSpPr>
          <p:nvPr userDrawn="1"/>
        </p:nvSpPr>
        <p:spPr bwMode="white">
          <a:xfrm>
            <a:off x="135465" y="5164932"/>
            <a:ext cx="32649161" cy="10841216"/>
          </a:xfrm>
          <a:prstGeom prst="rect">
            <a:avLst/>
          </a:prstGeom>
          <a:solidFill>
            <a:srgbClr val="ACC9C0"/>
          </a:solidFill>
          <a:ln w="9525" cap="flat" cmpd="sng" algn="ctr">
            <a:noFill/>
            <a:prstDash val="solid"/>
            <a:miter lim="800000"/>
            <a:headEnd type="none" w="med" len="med"/>
            <a:tailEnd type="none" w="med" len="med"/>
          </a:ln>
          <a:effectLst/>
        </p:spPr>
        <p:txBody>
          <a:bodyPr vert="horz" wrap="none" lIns="235103" tIns="117551" rIns="235103" bIns="117551" anchor="ctr" compatLnSpc="1"/>
          <a:lstStyle/>
          <a:p>
            <a:endParaRPr kumimoji="0" lang="en-US" sz="1350"/>
          </a:p>
        </p:txBody>
      </p:sp>
      <p:sp>
        <p:nvSpPr>
          <p:cNvPr id="2" name="Rectangle 1">
            <a:extLst>
              <a:ext uri="{FF2B5EF4-FFF2-40B4-BE49-F238E27FC236}">
                <a16:creationId xmlns:a16="http://schemas.microsoft.com/office/drawing/2014/main" id="{D9D4B25C-157A-6F46-9585-45F356CAA0B1}"/>
              </a:ext>
            </a:extLst>
          </p:cNvPr>
          <p:cNvSpPr>
            <a:spLocks noChangeArrowheads="1"/>
          </p:cNvSpPr>
          <p:nvPr userDrawn="1"/>
        </p:nvSpPr>
        <p:spPr bwMode="white">
          <a:xfrm>
            <a:off x="135465" y="95262"/>
            <a:ext cx="32649161" cy="3688070"/>
          </a:xfrm>
          <a:prstGeom prst="rect">
            <a:avLst/>
          </a:prstGeom>
          <a:gradFill flip="none" rotWithShape="1">
            <a:gsLst>
              <a:gs pos="100000">
                <a:srgbClr val="072E29"/>
              </a:gs>
              <a:gs pos="0">
                <a:srgbClr val="00594F"/>
              </a:gs>
            </a:gsLst>
            <a:lin ang="16200000" scaled="1"/>
            <a:tileRect/>
          </a:gradFill>
          <a:ln w="9525" cap="flat" cmpd="sng" algn="ctr">
            <a:noFill/>
            <a:prstDash val="solid"/>
            <a:miter lim="800000"/>
            <a:headEnd type="none" w="med" len="med"/>
            <a:tailEnd type="none" w="med" len="med"/>
          </a:ln>
          <a:effectLst/>
        </p:spPr>
        <p:txBody>
          <a:bodyPr vert="horz" wrap="none" lIns="235103" tIns="117551" rIns="235103" bIns="117551" anchor="ctr" compatLnSpc="1"/>
          <a:lstStyle/>
          <a:p>
            <a:endParaRPr kumimoji="0" lang="en-US" sz="1350"/>
          </a:p>
        </p:txBody>
      </p:sp>
      <p:sp>
        <p:nvSpPr>
          <p:cNvPr id="7" name="Rectangle 20">
            <a:extLst>
              <a:ext uri="{FF2B5EF4-FFF2-40B4-BE49-F238E27FC236}">
                <a16:creationId xmlns:a16="http://schemas.microsoft.com/office/drawing/2014/main" id="{E2EE5A54-6802-E1A8-4C38-B843E8A4ABA2}"/>
              </a:ext>
            </a:extLst>
          </p:cNvPr>
          <p:cNvSpPr>
            <a:spLocks noChangeArrowheads="1"/>
          </p:cNvSpPr>
          <p:nvPr userDrawn="1"/>
        </p:nvSpPr>
        <p:spPr bwMode="auto">
          <a:xfrm>
            <a:off x="135463" y="4240529"/>
            <a:ext cx="10515600" cy="11757184"/>
          </a:xfrm>
          <a:prstGeom prst="rect">
            <a:avLst/>
          </a:prstGeom>
          <a:gradFill>
            <a:gsLst>
              <a:gs pos="100000">
                <a:schemeClr val="bg1"/>
              </a:gs>
              <a:gs pos="0">
                <a:srgbClr val="C9E5DB"/>
              </a:gs>
            </a:gsLst>
            <a:lin ang="16200000" scaled="1"/>
          </a:gradFill>
          <a:ln w="9525">
            <a:noFill/>
            <a:miter lim="800000"/>
            <a:headEnd/>
            <a:tailEnd/>
          </a:ln>
          <a:effectLst/>
        </p:spPr>
        <p:txBody>
          <a:bodyPr wrap="none" lIns="55682" tIns="27842" rIns="55682" bIns="27842" anchor="ctr"/>
          <a:lstStyle/>
          <a:p>
            <a:pPr algn="ctr" defTabSz="1813841"/>
            <a:endParaRPr lang="en-US" sz="2700" b="1" dirty="0">
              <a:solidFill>
                <a:schemeClr val="bg1"/>
              </a:solidFill>
            </a:endParaRPr>
          </a:p>
        </p:txBody>
      </p:sp>
      <p:sp>
        <p:nvSpPr>
          <p:cNvPr id="11" name="Rectangle 22">
            <a:extLst>
              <a:ext uri="{FF2B5EF4-FFF2-40B4-BE49-F238E27FC236}">
                <a16:creationId xmlns:a16="http://schemas.microsoft.com/office/drawing/2014/main" id="{881894A1-74EB-3C21-6917-310C98443F33}"/>
              </a:ext>
            </a:extLst>
          </p:cNvPr>
          <p:cNvSpPr>
            <a:spLocks noChangeArrowheads="1"/>
          </p:cNvSpPr>
          <p:nvPr userDrawn="1"/>
        </p:nvSpPr>
        <p:spPr bwMode="auto">
          <a:xfrm>
            <a:off x="11202244" y="4240530"/>
            <a:ext cx="10515600" cy="11757184"/>
          </a:xfrm>
          <a:prstGeom prst="rect">
            <a:avLst/>
          </a:prstGeom>
          <a:gradFill>
            <a:gsLst>
              <a:gs pos="100000">
                <a:schemeClr val="bg1"/>
              </a:gs>
              <a:gs pos="0">
                <a:srgbClr val="C9E5DB"/>
              </a:gs>
            </a:gsLst>
            <a:lin ang="16200000" scaled="1"/>
          </a:gradFill>
          <a:ln w="9525">
            <a:noFill/>
            <a:miter lim="800000"/>
            <a:headEnd/>
            <a:tailEnd/>
          </a:ln>
          <a:effectLst/>
        </p:spPr>
        <p:txBody>
          <a:bodyPr wrap="none" lIns="55682" tIns="27842" rIns="55682" bIns="27842" anchor="ctr"/>
          <a:lstStyle/>
          <a:p>
            <a:pPr algn="ctr" defTabSz="1813841"/>
            <a:endParaRPr lang="en-US" sz="2700" b="1" dirty="0">
              <a:solidFill>
                <a:schemeClr val="bg1"/>
              </a:solidFill>
            </a:endParaRPr>
          </a:p>
        </p:txBody>
      </p:sp>
      <p:sp>
        <p:nvSpPr>
          <p:cNvPr id="13" name="Rectangle 25">
            <a:extLst>
              <a:ext uri="{FF2B5EF4-FFF2-40B4-BE49-F238E27FC236}">
                <a16:creationId xmlns:a16="http://schemas.microsoft.com/office/drawing/2014/main" id="{711259E0-F8E5-46D8-EF7A-563FB7362899}"/>
              </a:ext>
            </a:extLst>
          </p:cNvPr>
          <p:cNvSpPr>
            <a:spLocks noChangeArrowheads="1"/>
          </p:cNvSpPr>
          <p:nvPr userDrawn="1"/>
        </p:nvSpPr>
        <p:spPr bwMode="auto">
          <a:xfrm>
            <a:off x="22269025" y="4240530"/>
            <a:ext cx="10515600" cy="11757184"/>
          </a:xfrm>
          <a:prstGeom prst="rect">
            <a:avLst/>
          </a:prstGeom>
          <a:gradFill>
            <a:gsLst>
              <a:gs pos="100000">
                <a:schemeClr val="bg1"/>
              </a:gs>
              <a:gs pos="0">
                <a:srgbClr val="C9E5DB"/>
              </a:gs>
            </a:gsLst>
            <a:lin ang="16200000" scaled="1"/>
          </a:gradFill>
          <a:ln w="9525">
            <a:noFill/>
            <a:miter lim="800000"/>
            <a:headEnd/>
            <a:tailEnd/>
          </a:ln>
          <a:effectLst/>
        </p:spPr>
        <p:txBody>
          <a:bodyPr wrap="none" lIns="55682" tIns="27842" rIns="55682" bIns="27842" anchor="ctr"/>
          <a:lstStyle/>
          <a:p>
            <a:pPr algn="ctr" defTabSz="1813841"/>
            <a:endParaRPr lang="en-US" sz="2700" b="1" dirty="0">
              <a:solidFill>
                <a:schemeClr val="bg1"/>
              </a:solidFill>
            </a:endParaRPr>
          </a:p>
        </p:txBody>
      </p:sp>
      <p:cxnSp>
        <p:nvCxnSpPr>
          <p:cNvPr id="14" name="Straight Connector 13">
            <a:extLst>
              <a:ext uri="{FF2B5EF4-FFF2-40B4-BE49-F238E27FC236}">
                <a16:creationId xmlns:a16="http://schemas.microsoft.com/office/drawing/2014/main" id="{5123C671-E744-7684-7540-DF88387768C5}"/>
              </a:ext>
            </a:extLst>
          </p:cNvPr>
          <p:cNvCxnSpPr>
            <a:cxnSpLocks/>
          </p:cNvCxnSpPr>
          <p:nvPr userDrawn="1"/>
        </p:nvCxnSpPr>
        <p:spPr>
          <a:xfrm>
            <a:off x="232308" y="3813810"/>
            <a:ext cx="32503213" cy="0"/>
          </a:xfrm>
          <a:prstGeom prst="line">
            <a:avLst/>
          </a:prstGeom>
          <a:ln w="63500" cap="flat" cmpd="sng">
            <a:solidFill>
              <a:srgbClr val="ACC9C0"/>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135465" y="15999319"/>
            <a:ext cx="32649160" cy="355406"/>
          </a:xfrm>
          <a:prstGeom prst="rect">
            <a:avLst/>
          </a:prstGeom>
          <a:solidFill>
            <a:srgbClr val="FFCC33"/>
          </a:solidFill>
          <a:ln w="9525" cap="flat" cmpd="sng" algn="ctr">
            <a:noFill/>
            <a:prstDash val="solid"/>
            <a:miter lim="800000"/>
            <a:headEnd type="none" w="med" len="med"/>
            <a:tailEnd type="none" w="med" len="med"/>
          </a:ln>
          <a:effectLst/>
        </p:spPr>
        <p:txBody>
          <a:bodyPr vert="horz" wrap="none" lIns="235103" tIns="117551" rIns="235103" bIns="117551" anchor="ctr" compatLnSpc="1"/>
          <a:lstStyle/>
          <a:p>
            <a:endParaRPr kumimoji="0" lang="en-US" sz="1350"/>
          </a:p>
        </p:txBody>
      </p:sp>
      <p:sp>
        <p:nvSpPr>
          <p:cNvPr id="4" name="Rectangle 3">
            <a:extLst>
              <a:ext uri="{FF2B5EF4-FFF2-40B4-BE49-F238E27FC236}">
                <a16:creationId xmlns:a16="http://schemas.microsoft.com/office/drawing/2014/main" id="{015B15E6-B23F-2264-D8B6-FAC9B3D704E6}"/>
              </a:ext>
            </a:extLst>
          </p:cNvPr>
          <p:cNvSpPr>
            <a:spLocks noChangeArrowheads="1"/>
          </p:cNvSpPr>
          <p:nvPr userDrawn="1"/>
        </p:nvSpPr>
        <p:spPr bwMode="auto">
          <a:xfrm>
            <a:off x="135465" y="95263"/>
            <a:ext cx="32649161" cy="16261067"/>
          </a:xfrm>
          <a:prstGeom prst="rect">
            <a:avLst/>
          </a:prstGeom>
          <a:noFill/>
          <a:ln w="9525" cap="flat" cmpd="sng" algn="ctr">
            <a:solidFill>
              <a:srgbClr val="093F39"/>
            </a:solidFill>
            <a:prstDash val="solid"/>
            <a:miter lim="800000"/>
            <a:headEnd type="none" w="med" len="med"/>
            <a:tailEnd type="none" w="med" len="med"/>
          </a:ln>
          <a:effectLst/>
        </p:spPr>
        <p:txBody>
          <a:bodyPr vert="horz" wrap="none" lIns="235103" tIns="117551" rIns="235103" bIns="117551" anchor="ctr" compatLnSpc="1"/>
          <a:lstStyle/>
          <a:p>
            <a:endParaRPr kumimoji="0" lang="en-US" sz="1350" dirty="0"/>
          </a:p>
        </p:txBody>
      </p:sp>
    </p:spTree>
    <p:extLst>
      <p:ext uri="{BB962C8B-B14F-4D97-AF65-F5344CB8AC3E}">
        <p14:creationId xmlns:p14="http://schemas.microsoft.com/office/powerpoint/2010/main" val="648890780"/>
      </p:ext>
    </p:extLst>
  </p:cSld>
  <p:clrMap bg1="lt1" tx1="dk1" bg2="lt2" tx2="dk2" accent1="accent1" accent2="accent2" accent3="accent3" accent4="accent4" accent5="accent5" accent6="accent6" hlink="hlink" folHlink="folHlink"/>
  <p:sldLayoutIdLst>
    <p:sldLayoutId id="2147483663" r:id="rId1"/>
  </p:sldLayoutIdLst>
  <p:txStyles>
    <p:titleStyle>
      <a:lvl1pPr algn="ctr" rtl="0" eaLnBrk="1" latinLnBrk="0" hangingPunct="1">
        <a:spcBef>
          <a:spcPct val="0"/>
        </a:spcBef>
        <a:buNone/>
        <a:defRPr kumimoji="0" sz="8475" kern="1200">
          <a:solidFill>
            <a:schemeClr val="accent3">
              <a:shade val="75000"/>
            </a:schemeClr>
          </a:solidFill>
          <a:latin typeface="+mj-lt"/>
          <a:ea typeface="+mj-ea"/>
          <a:cs typeface="+mj-cs"/>
        </a:defRPr>
      </a:lvl1pPr>
    </p:titleStyle>
    <p:bodyStyle>
      <a:lvl1pPr marL="705310" indent="-705310" algn="l" rtl="0" eaLnBrk="1" latinLnBrk="0" hangingPunct="1">
        <a:spcBef>
          <a:spcPct val="20000"/>
        </a:spcBef>
        <a:buClr>
          <a:schemeClr val="accent1"/>
        </a:buClr>
        <a:buSzPct val="85000"/>
        <a:buFont typeface="Wingdings 2"/>
        <a:buChar char=""/>
        <a:defRPr kumimoji="0" sz="6975" kern="1200">
          <a:solidFill>
            <a:schemeClr val="tx1"/>
          </a:solidFill>
          <a:latin typeface="+mn-lt"/>
          <a:ea typeface="+mn-ea"/>
          <a:cs typeface="+mn-cs"/>
        </a:defRPr>
      </a:lvl1pPr>
      <a:lvl2pPr marL="1410620" indent="-705310" algn="l" rtl="0" eaLnBrk="1" latinLnBrk="0" hangingPunct="1">
        <a:spcBef>
          <a:spcPct val="20000"/>
        </a:spcBef>
        <a:buClr>
          <a:schemeClr val="accent2"/>
        </a:buClr>
        <a:buSzPct val="70000"/>
        <a:buFont typeface="Wingdings"/>
        <a:buChar char=""/>
        <a:defRPr kumimoji="0" sz="5700" kern="1200">
          <a:solidFill>
            <a:schemeClr val="tx2"/>
          </a:solidFill>
          <a:latin typeface="+mn-lt"/>
          <a:ea typeface="+mn-ea"/>
          <a:cs typeface="+mn-cs"/>
        </a:defRPr>
      </a:lvl2pPr>
      <a:lvl3pPr marL="2115929" indent="-587758" algn="l" rtl="0" eaLnBrk="1" latinLnBrk="0" hangingPunct="1">
        <a:spcBef>
          <a:spcPct val="20000"/>
        </a:spcBef>
        <a:buClr>
          <a:schemeClr val="accent3"/>
        </a:buClr>
        <a:buSzPct val="75000"/>
        <a:buFont typeface="Wingdings 2"/>
        <a:buChar char=""/>
        <a:defRPr kumimoji="0" sz="5175" kern="1200">
          <a:solidFill>
            <a:schemeClr val="tx1"/>
          </a:solidFill>
          <a:latin typeface="+mn-lt"/>
          <a:ea typeface="+mn-ea"/>
          <a:cs typeface="+mn-cs"/>
        </a:defRPr>
      </a:lvl3pPr>
      <a:lvl4pPr marL="2821238" indent="-587758" algn="l" rtl="0" eaLnBrk="1" latinLnBrk="0" hangingPunct="1">
        <a:spcBef>
          <a:spcPct val="20000"/>
        </a:spcBef>
        <a:buClr>
          <a:schemeClr val="accent4"/>
        </a:buClr>
        <a:buSzPct val="70000"/>
        <a:buFont typeface="Wingdings"/>
        <a:buChar char=""/>
        <a:defRPr kumimoji="0" sz="5175" kern="1200">
          <a:solidFill>
            <a:schemeClr val="tx2"/>
          </a:solidFill>
          <a:latin typeface="+mn-lt"/>
          <a:ea typeface="+mn-ea"/>
          <a:cs typeface="+mn-cs"/>
        </a:defRPr>
      </a:lvl4pPr>
      <a:lvl5pPr marL="3526548" indent="-587758" algn="l" rtl="0" eaLnBrk="1" latinLnBrk="0" hangingPunct="1">
        <a:spcBef>
          <a:spcPct val="20000"/>
        </a:spcBef>
        <a:buClr>
          <a:schemeClr val="accent5"/>
        </a:buClr>
        <a:buFontTx/>
        <a:buChar char="•"/>
        <a:defRPr kumimoji="0" sz="4575" kern="1200">
          <a:solidFill>
            <a:schemeClr val="tx1"/>
          </a:solidFill>
          <a:latin typeface="+mn-lt"/>
          <a:ea typeface="+mn-ea"/>
          <a:cs typeface="+mn-cs"/>
        </a:defRPr>
      </a:lvl5pPr>
      <a:lvl6pPr marL="4231858" indent="-470207" algn="l" rtl="0" eaLnBrk="1" latinLnBrk="0" hangingPunct="1">
        <a:spcBef>
          <a:spcPct val="20000"/>
        </a:spcBef>
        <a:buClr>
          <a:schemeClr val="accent6"/>
        </a:buClr>
        <a:buSzPct val="80000"/>
        <a:buFont typeface="Wingdings 2"/>
        <a:buChar char=""/>
        <a:defRPr kumimoji="0" sz="4575" kern="1200">
          <a:solidFill>
            <a:schemeClr val="tx1"/>
          </a:solidFill>
          <a:latin typeface="+mn-lt"/>
          <a:ea typeface="+mn-ea"/>
          <a:cs typeface="+mn-cs"/>
        </a:defRPr>
      </a:lvl6pPr>
      <a:lvl7pPr marL="4937168" indent="-470207" algn="l" rtl="0" eaLnBrk="1" latinLnBrk="0" hangingPunct="1">
        <a:spcBef>
          <a:spcPct val="20000"/>
        </a:spcBef>
        <a:buClr>
          <a:schemeClr val="accent1">
            <a:shade val="75000"/>
          </a:schemeClr>
        </a:buClr>
        <a:buSzPct val="90000"/>
        <a:buChar char="•"/>
        <a:defRPr kumimoji="0" sz="4125" kern="1200" baseline="0">
          <a:solidFill>
            <a:schemeClr val="tx1"/>
          </a:solidFill>
          <a:latin typeface="+mn-lt"/>
          <a:ea typeface="+mn-ea"/>
          <a:cs typeface="+mn-cs"/>
        </a:defRPr>
      </a:lvl7pPr>
      <a:lvl8pPr marL="5407374" indent="-470207" algn="l" rtl="0" eaLnBrk="1" latinLnBrk="0" hangingPunct="1">
        <a:spcBef>
          <a:spcPct val="20000"/>
        </a:spcBef>
        <a:buClr>
          <a:schemeClr val="accent4">
            <a:shade val="75000"/>
          </a:schemeClr>
        </a:buClr>
        <a:buChar char="•"/>
        <a:defRPr kumimoji="0" sz="4125" kern="1200">
          <a:solidFill>
            <a:schemeClr val="tx1"/>
          </a:solidFill>
          <a:latin typeface="+mn-lt"/>
          <a:ea typeface="+mn-ea"/>
          <a:cs typeface="+mn-cs"/>
        </a:defRPr>
      </a:lvl8pPr>
      <a:lvl9pPr marL="6112684" indent="-470207" algn="l" rtl="0" eaLnBrk="1" latinLnBrk="0" hangingPunct="1">
        <a:spcBef>
          <a:spcPct val="20000"/>
        </a:spcBef>
        <a:buClr>
          <a:schemeClr val="accent2">
            <a:shade val="75000"/>
          </a:schemeClr>
        </a:buClr>
        <a:buSzPct val="90000"/>
        <a:buChar char="•"/>
        <a:defRPr kumimoji="0" sz="36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175516" algn="l" rtl="0" eaLnBrk="1" latinLnBrk="0" hangingPunct="1">
        <a:defRPr kumimoji="0" kern="1200">
          <a:solidFill>
            <a:schemeClr val="tx1"/>
          </a:solidFill>
          <a:latin typeface="+mn-lt"/>
          <a:ea typeface="+mn-ea"/>
          <a:cs typeface="+mn-cs"/>
        </a:defRPr>
      </a:lvl2pPr>
      <a:lvl3pPr marL="2351033" algn="l" rtl="0" eaLnBrk="1" latinLnBrk="0" hangingPunct="1">
        <a:defRPr kumimoji="0" kern="1200">
          <a:solidFill>
            <a:schemeClr val="tx1"/>
          </a:solidFill>
          <a:latin typeface="+mn-lt"/>
          <a:ea typeface="+mn-ea"/>
          <a:cs typeface="+mn-cs"/>
        </a:defRPr>
      </a:lvl3pPr>
      <a:lvl4pPr marL="3526548" algn="l" rtl="0" eaLnBrk="1" latinLnBrk="0" hangingPunct="1">
        <a:defRPr kumimoji="0" kern="1200">
          <a:solidFill>
            <a:schemeClr val="tx1"/>
          </a:solidFill>
          <a:latin typeface="+mn-lt"/>
          <a:ea typeface="+mn-ea"/>
          <a:cs typeface="+mn-cs"/>
        </a:defRPr>
      </a:lvl4pPr>
      <a:lvl5pPr marL="4702064" algn="l" rtl="0" eaLnBrk="1" latinLnBrk="0" hangingPunct="1">
        <a:defRPr kumimoji="0" kern="1200">
          <a:solidFill>
            <a:schemeClr val="tx1"/>
          </a:solidFill>
          <a:latin typeface="+mn-lt"/>
          <a:ea typeface="+mn-ea"/>
          <a:cs typeface="+mn-cs"/>
        </a:defRPr>
      </a:lvl5pPr>
      <a:lvl6pPr marL="5877581" algn="l" rtl="0" eaLnBrk="1" latinLnBrk="0" hangingPunct="1">
        <a:defRPr kumimoji="0" kern="1200">
          <a:solidFill>
            <a:schemeClr val="tx1"/>
          </a:solidFill>
          <a:latin typeface="+mn-lt"/>
          <a:ea typeface="+mn-ea"/>
          <a:cs typeface="+mn-cs"/>
        </a:defRPr>
      </a:lvl6pPr>
      <a:lvl7pPr marL="7053097" algn="l" rtl="0" eaLnBrk="1" latinLnBrk="0" hangingPunct="1">
        <a:defRPr kumimoji="0" kern="1200">
          <a:solidFill>
            <a:schemeClr val="tx1"/>
          </a:solidFill>
          <a:latin typeface="+mn-lt"/>
          <a:ea typeface="+mn-ea"/>
          <a:cs typeface="+mn-cs"/>
        </a:defRPr>
      </a:lvl7pPr>
      <a:lvl8pPr marL="8228612" algn="l" rtl="0" eaLnBrk="1" latinLnBrk="0" hangingPunct="1">
        <a:defRPr kumimoji="0" kern="1200">
          <a:solidFill>
            <a:schemeClr val="tx1"/>
          </a:solidFill>
          <a:latin typeface="+mn-lt"/>
          <a:ea typeface="+mn-ea"/>
          <a:cs typeface="+mn-cs"/>
        </a:defRPr>
      </a:lvl8pPr>
      <a:lvl9pPr marL="940412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fonts.google.com/specimen/Lato" TargetMode="External"/><Relationship Id="rId7" Type="http://schemas.openxmlformats.org/officeDocument/2006/relationships/image" Target="../media/image3.png"/><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7.jpg"/><Relationship Id="rId5" Type="http://schemas.openxmlformats.org/officeDocument/2006/relationships/chart" Target="../charts/chart1.xml"/><Relationship Id="rId10" Type="http://schemas.openxmlformats.org/officeDocument/2006/relationships/image" Target="../media/image6.png"/><Relationship Id="rId4" Type="http://schemas.openxmlformats.org/officeDocument/2006/relationships/hyperlink" Target="https://medcom.med.wayne.edu/creating-accessible-design"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1358B0-0FD0-8D81-0C7A-3D3066750B60}"/>
              </a:ext>
            </a:extLst>
          </p:cNvPr>
          <p:cNvSpPr/>
          <p:nvPr/>
        </p:nvSpPr>
        <p:spPr bwMode="auto">
          <a:xfrm>
            <a:off x="26116778" y="9483947"/>
            <a:ext cx="3886199" cy="2582327"/>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2821781" fontAlgn="base">
              <a:spcBef>
                <a:spcPct val="0"/>
              </a:spcBef>
              <a:spcAft>
                <a:spcPct val="0"/>
              </a:spcAft>
            </a:pPr>
            <a:endParaRPr lang="en-US" sz="1950">
              <a:latin typeface="Arial" pitchFamily="34" charset="0"/>
            </a:endParaRPr>
          </a:p>
        </p:txBody>
      </p:sp>
      <p:sp>
        <p:nvSpPr>
          <p:cNvPr id="5" name="Rectangle 20">
            <a:extLst>
              <a:ext uri="{FF2B5EF4-FFF2-40B4-BE49-F238E27FC236}">
                <a16:creationId xmlns:a16="http://schemas.microsoft.com/office/drawing/2014/main" id="{C9AE7D29-B2F6-0BB8-9EB1-30B36C77359F}"/>
              </a:ext>
            </a:extLst>
          </p:cNvPr>
          <p:cNvSpPr>
            <a:spLocks noChangeArrowheads="1"/>
          </p:cNvSpPr>
          <p:nvPr/>
        </p:nvSpPr>
        <p:spPr bwMode="auto">
          <a:xfrm>
            <a:off x="134923" y="3975294"/>
            <a:ext cx="10515600" cy="685800"/>
          </a:xfrm>
          <a:prstGeom prst="rect">
            <a:avLst/>
          </a:prstGeom>
          <a:gradFill>
            <a:gsLst>
              <a:gs pos="100000">
                <a:srgbClr val="093F39"/>
              </a:gs>
              <a:gs pos="0">
                <a:srgbClr val="00594F"/>
              </a:gs>
            </a:gsLst>
            <a:lin ang="16200000" scaled="1"/>
          </a:gradFill>
          <a:ln w="9525">
            <a:noFill/>
            <a:miter lim="800000"/>
            <a:headEnd/>
            <a:tailEnd/>
          </a:ln>
          <a:effectLst/>
        </p:spPr>
        <p:txBody>
          <a:bodyPr wrap="none" lIns="55682" tIns="27842" rIns="55682" bIns="27842" anchor="ctr"/>
          <a:lstStyle/>
          <a:p>
            <a:pPr algn="ctr" defTabSz="1813841"/>
            <a:r>
              <a:rPr lang="en-US" sz="3000" b="1" dirty="0">
                <a:solidFill>
                  <a:srgbClr val="FFE596"/>
                </a:solidFill>
              </a:rPr>
              <a:t>Introduction</a:t>
            </a:r>
          </a:p>
        </p:txBody>
      </p:sp>
      <p:sp>
        <p:nvSpPr>
          <p:cNvPr id="6" name="Rectangle 21">
            <a:extLst>
              <a:ext uri="{FF2B5EF4-FFF2-40B4-BE49-F238E27FC236}">
                <a16:creationId xmlns:a16="http://schemas.microsoft.com/office/drawing/2014/main" id="{8BE6652A-F5BA-21A5-247E-9876F73BA30E}"/>
              </a:ext>
            </a:extLst>
          </p:cNvPr>
          <p:cNvSpPr>
            <a:spLocks noChangeArrowheads="1"/>
          </p:cNvSpPr>
          <p:nvPr/>
        </p:nvSpPr>
        <p:spPr bwMode="auto">
          <a:xfrm>
            <a:off x="22267877" y="12233020"/>
            <a:ext cx="10515600" cy="685800"/>
          </a:xfrm>
          <a:prstGeom prst="rect">
            <a:avLst/>
          </a:prstGeom>
          <a:solidFill>
            <a:srgbClr val="0C5449"/>
          </a:solidFill>
          <a:ln w="9525">
            <a:noFill/>
            <a:miter lim="800000"/>
            <a:headEnd/>
            <a:tailEnd/>
          </a:ln>
          <a:effectLst/>
        </p:spPr>
        <p:txBody>
          <a:bodyPr wrap="none" lIns="55682" tIns="27842" rIns="55682" bIns="27842" anchor="ctr"/>
          <a:lstStyle/>
          <a:p>
            <a:pPr algn="ctr" defTabSz="1813841"/>
            <a:r>
              <a:rPr lang="en-US" sz="3000" b="1">
                <a:solidFill>
                  <a:srgbClr val="FFE596"/>
                </a:solidFill>
              </a:rPr>
              <a:t>References</a:t>
            </a:r>
          </a:p>
        </p:txBody>
      </p:sp>
      <p:sp>
        <p:nvSpPr>
          <p:cNvPr id="7" name="Rectangle 22">
            <a:extLst>
              <a:ext uri="{FF2B5EF4-FFF2-40B4-BE49-F238E27FC236}">
                <a16:creationId xmlns:a16="http://schemas.microsoft.com/office/drawing/2014/main" id="{1DE130F6-AE26-7194-A3C6-46584F0F7F2F}"/>
              </a:ext>
            </a:extLst>
          </p:cNvPr>
          <p:cNvSpPr>
            <a:spLocks noChangeArrowheads="1"/>
          </p:cNvSpPr>
          <p:nvPr/>
        </p:nvSpPr>
        <p:spPr bwMode="auto">
          <a:xfrm>
            <a:off x="11201400" y="3975294"/>
            <a:ext cx="10515600" cy="685800"/>
          </a:xfrm>
          <a:prstGeom prst="rect">
            <a:avLst/>
          </a:prstGeom>
          <a:gradFill>
            <a:gsLst>
              <a:gs pos="100000">
                <a:srgbClr val="093F39"/>
              </a:gs>
              <a:gs pos="0">
                <a:srgbClr val="00594F"/>
              </a:gs>
            </a:gsLst>
            <a:lin ang="16200000" scaled="1"/>
          </a:gradFill>
          <a:ln w="9525">
            <a:noFill/>
            <a:miter lim="800000"/>
            <a:headEnd/>
            <a:tailEnd/>
          </a:ln>
          <a:effectLst/>
        </p:spPr>
        <p:txBody>
          <a:bodyPr wrap="none" lIns="55682" tIns="27842" rIns="55682" bIns="27842" anchor="ctr"/>
          <a:lstStyle/>
          <a:p>
            <a:pPr algn="ctr" defTabSz="1813841"/>
            <a:r>
              <a:rPr lang="en-US" sz="3000" b="1">
                <a:solidFill>
                  <a:srgbClr val="FFE596"/>
                </a:solidFill>
              </a:rPr>
              <a:t>Methods</a:t>
            </a:r>
          </a:p>
        </p:txBody>
      </p:sp>
      <p:sp>
        <p:nvSpPr>
          <p:cNvPr id="8" name="Rectangle 24">
            <a:extLst>
              <a:ext uri="{FF2B5EF4-FFF2-40B4-BE49-F238E27FC236}">
                <a16:creationId xmlns:a16="http://schemas.microsoft.com/office/drawing/2014/main" id="{AABA19C6-147F-F1A8-EAFA-36C9F81735DE}"/>
              </a:ext>
            </a:extLst>
          </p:cNvPr>
          <p:cNvSpPr>
            <a:spLocks noChangeArrowheads="1"/>
          </p:cNvSpPr>
          <p:nvPr/>
        </p:nvSpPr>
        <p:spPr bwMode="auto">
          <a:xfrm>
            <a:off x="11212830" y="9689310"/>
            <a:ext cx="10515600" cy="685800"/>
          </a:xfrm>
          <a:prstGeom prst="rect">
            <a:avLst/>
          </a:prstGeom>
          <a:gradFill>
            <a:gsLst>
              <a:gs pos="100000">
                <a:srgbClr val="093F39"/>
              </a:gs>
              <a:gs pos="0">
                <a:srgbClr val="00594F"/>
              </a:gs>
            </a:gsLst>
            <a:lin ang="16200000" scaled="1"/>
          </a:gradFill>
          <a:ln w="9525">
            <a:noFill/>
            <a:miter lim="800000"/>
            <a:headEnd/>
            <a:tailEnd/>
          </a:ln>
          <a:effectLst/>
        </p:spPr>
        <p:txBody>
          <a:bodyPr wrap="none" lIns="55682" tIns="27842" rIns="55682" bIns="27842" anchor="ctr"/>
          <a:lstStyle/>
          <a:p>
            <a:pPr algn="ctr" defTabSz="1813841"/>
            <a:r>
              <a:rPr lang="en-US" sz="3000" b="1">
                <a:solidFill>
                  <a:srgbClr val="FFE596"/>
                </a:solidFill>
              </a:rPr>
              <a:t>Results</a:t>
            </a:r>
          </a:p>
        </p:txBody>
      </p:sp>
      <p:sp>
        <p:nvSpPr>
          <p:cNvPr id="9" name="Rectangle 25">
            <a:extLst>
              <a:ext uri="{FF2B5EF4-FFF2-40B4-BE49-F238E27FC236}">
                <a16:creationId xmlns:a16="http://schemas.microsoft.com/office/drawing/2014/main" id="{1BAF952D-7AE3-30E5-A208-B29EC8C1CF0D}"/>
              </a:ext>
            </a:extLst>
          </p:cNvPr>
          <p:cNvSpPr>
            <a:spLocks noChangeArrowheads="1"/>
          </p:cNvSpPr>
          <p:nvPr/>
        </p:nvSpPr>
        <p:spPr bwMode="auto">
          <a:xfrm>
            <a:off x="22267877" y="3975294"/>
            <a:ext cx="10515600" cy="685800"/>
          </a:xfrm>
          <a:prstGeom prst="rect">
            <a:avLst/>
          </a:prstGeom>
          <a:gradFill>
            <a:gsLst>
              <a:gs pos="100000">
                <a:srgbClr val="093F39"/>
              </a:gs>
              <a:gs pos="0">
                <a:srgbClr val="00594F"/>
              </a:gs>
            </a:gsLst>
            <a:lin ang="16200000" scaled="1"/>
          </a:gradFill>
          <a:ln w="9525">
            <a:noFill/>
            <a:miter lim="800000"/>
            <a:headEnd/>
            <a:tailEnd/>
          </a:ln>
          <a:effectLst/>
        </p:spPr>
        <p:txBody>
          <a:bodyPr wrap="none" lIns="55682" tIns="27842" rIns="55682" bIns="27842" anchor="ctr"/>
          <a:lstStyle/>
          <a:p>
            <a:pPr algn="ctr" defTabSz="1813841"/>
            <a:r>
              <a:rPr lang="en-US" sz="3000" b="1" dirty="0">
                <a:solidFill>
                  <a:srgbClr val="FFE596"/>
                </a:solidFill>
              </a:rPr>
              <a:t>Conclusion</a:t>
            </a:r>
          </a:p>
        </p:txBody>
      </p:sp>
      <p:sp>
        <p:nvSpPr>
          <p:cNvPr id="10" name="Title 8">
            <a:extLst>
              <a:ext uri="{FF2B5EF4-FFF2-40B4-BE49-F238E27FC236}">
                <a16:creationId xmlns:a16="http://schemas.microsoft.com/office/drawing/2014/main" id="{8699B653-7EFF-B1E3-C673-5EFF72E86604}"/>
              </a:ext>
            </a:extLst>
          </p:cNvPr>
          <p:cNvSpPr txBox="1">
            <a:spLocks/>
          </p:cNvSpPr>
          <p:nvPr/>
        </p:nvSpPr>
        <p:spPr>
          <a:xfrm>
            <a:off x="5190187" y="654117"/>
            <a:ext cx="27162642" cy="1544076"/>
          </a:xfrm>
          <a:prstGeom prst="rect">
            <a:avLst/>
          </a:prstGeom>
        </p:spPr>
        <p:txBody>
          <a:bodyPr/>
          <a:lstStyle>
            <a:lvl1pPr algn="l" defTabSz="3133725" rtl="0" eaLnBrk="0" fontAlgn="base" hangingPunct="0">
              <a:spcBef>
                <a:spcPct val="0"/>
              </a:spcBef>
              <a:spcAft>
                <a:spcPct val="0"/>
              </a:spcAft>
              <a:defRPr sz="15100">
                <a:solidFill>
                  <a:schemeClr val="tx2"/>
                </a:solidFill>
                <a:latin typeface="+mj-lt"/>
                <a:ea typeface="MS PGothic" pitchFamily="34" charset="-128"/>
                <a:cs typeface="ＭＳ Ｐゴシック" charset="0"/>
              </a:defRPr>
            </a:lvl1pPr>
            <a:lvl2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2pPr>
            <a:lvl3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3pPr>
            <a:lvl4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4pPr>
            <a:lvl5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5pPr>
            <a:lvl6pPr marL="326532" algn="l" defTabSz="3133802" rtl="0" eaLnBrk="0" fontAlgn="base" hangingPunct="0">
              <a:spcBef>
                <a:spcPct val="0"/>
              </a:spcBef>
              <a:spcAft>
                <a:spcPct val="0"/>
              </a:spcAft>
              <a:defRPr sz="15100">
                <a:solidFill>
                  <a:schemeClr val="tx2"/>
                </a:solidFill>
                <a:latin typeface="Times New Roman" pitchFamily="-1" charset="0"/>
              </a:defRPr>
            </a:lvl6pPr>
            <a:lvl7pPr marL="653064" algn="l" defTabSz="3133802" rtl="0" eaLnBrk="0" fontAlgn="base" hangingPunct="0">
              <a:spcBef>
                <a:spcPct val="0"/>
              </a:spcBef>
              <a:spcAft>
                <a:spcPct val="0"/>
              </a:spcAft>
              <a:defRPr sz="15100">
                <a:solidFill>
                  <a:schemeClr val="tx2"/>
                </a:solidFill>
                <a:latin typeface="Times New Roman" pitchFamily="-1" charset="0"/>
              </a:defRPr>
            </a:lvl7pPr>
            <a:lvl8pPr marL="979597" algn="l" defTabSz="3133802" rtl="0" eaLnBrk="0" fontAlgn="base" hangingPunct="0">
              <a:spcBef>
                <a:spcPct val="0"/>
              </a:spcBef>
              <a:spcAft>
                <a:spcPct val="0"/>
              </a:spcAft>
              <a:defRPr sz="15100">
                <a:solidFill>
                  <a:schemeClr val="tx2"/>
                </a:solidFill>
                <a:latin typeface="Times New Roman" pitchFamily="-1" charset="0"/>
              </a:defRPr>
            </a:lvl8pPr>
            <a:lvl9pPr marL="1306129" algn="l" defTabSz="3133802" rtl="0" eaLnBrk="0" fontAlgn="base" hangingPunct="0">
              <a:spcBef>
                <a:spcPct val="0"/>
              </a:spcBef>
              <a:spcAft>
                <a:spcPct val="0"/>
              </a:spcAft>
              <a:defRPr sz="15100">
                <a:solidFill>
                  <a:schemeClr val="tx2"/>
                </a:solidFill>
                <a:latin typeface="Times New Roman" pitchFamily="-1" charset="0"/>
              </a:defRPr>
            </a:lvl9pPr>
          </a:lstStyle>
          <a:p>
            <a:pPr algn="ctr"/>
            <a:r>
              <a:rPr lang="en-US" sz="4800" kern="0" dirty="0">
                <a:solidFill>
                  <a:srgbClr val="FFDB6F"/>
                </a:solidFill>
              </a:rPr>
              <a:t>Title – this is a 72” x 36”  (6’ x 3’) poster, 96 point </a:t>
            </a:r>
            <a:r>
              <a:rPr lang="en-US" sz="4800" kern="0" dirty="0" err="1">
                <a:solidFill>
                  <a:srgbClr val="FFDB6F"/>
                </a:solidFill>
              </a:rPr>
              <a:t>Lato</a:t>
            </a:r>
            <a:r>
              <a:rPr lang="en-US" sz="4800" kern="0" dirty="0">
                <a:solidFill>
                  <a:srgbClr val="FFDB6F"/>
                </a:solidFill>
              </a:rPr>
              <a:t> title heading, </a:t>
            </a:r>
          </a:p>
          <a:p>
            <a:pPr algn="ctr"/>
            <a:r>
              <a:rPr lang="en-US" sz="4800" kern="0" dirty="0">
                <a:solidFill>
                  <a:srgbClr val="FFDB6F"/>
                </a:solidFill>
              </a:rPr>
              <a:t>legible 16 feet away when printed at 200%</a:t>
            </a:r>
          </a:p>
        </p:txBody>
      </p:sp>
      <p:sp>
        <p:nvSpPr>
          <p:cNvPr id="11" name="Subtitle 9">
            <a:extLst>
              <a:ext uri="{FF2B5EF4-FFF2-40B4-BE49-F238E27FC236}">
                <a16:creationId xmlns:a16="http://schemas.microsoft.com/office/drawing/2014/main" id="{954619E6-D7CD-33D7-E6CE-A64BE0F93BF5}"/>
              </a:ext>
            </a:extLst>
          </p:cNvPr>
          <p:cNvSpPr txBox="1">
            <a:spLocks/>
          </p:cNvSpPr>
          <p:nvPr/>
        </p:nvSpPr>
        <p:spPr>
          <a:xfrm>
            <a:off x="5190186" y="2316540"/>
            <a:ext cx="27162641" cy="1174006"/>
          </a:xfrm>
          <a:prstGeom prst="rect">
            <a:avLst/>
          </a:prstGeom>
        </p:spPr>
        <p:txBody>
          <a:bodyPr/>
          <a:lstStyle>
            <a:lvl1pPr marL="1176338" indent="-1176338" algn="l" defTabSz="3133725" rtl="0" eaLnBrk="0" fontAlgn="base" hangingPunct="0">
              <a:spcBef>
                <a:spcPct val="20000"/>
              </a:spcBef>
              <a:spcAft>
                <a:spcPct val="0"/>
              </a:spcAft>
              <a:buClr>
                <a:schemeClr val="bg2"/>
              </a:buClr>
              <a:buSzPct val="75000"/>
              <a:buFont typeface="Monotype Sorts" pitchFamily="2" charset="2"/>
              <a:buChar char="n"/>
              <a:defRPr sz="11000">
                <a:solidFill>
                  <a:schemeClr val="tx1"/>
                </a:solidFill>
                <a:latin typeface="+mn-lt"/>
                <a:ea typeface="MS PGothic" pitchFamily="34" charset="-128"/>
                <a:cs typeface="ＭＳ Ｐゴシック" charset="0"/>
              </a:defRPr>
            </a:lvl1pPr>
            <a:lvl2pPr marL="2546350" indent="-977900" algn="l" defTabSz="3133725" rtl="0" eaLnBrk="0" fontAlgn="base" hangingPunct="0">
              <a:spcBef>
                <a:spcPct val="20000"/>
              </a:spcBef>
              <a:spcAft>
                <a:spcPct val="0"/>
              </a:spcAft>
              <a:buClr>
                <a:schemeClr val="bg2"/>
              </a:buClr>
              <a:buSzPct val="75000"/>
              <a:buChar char="–"/>
              <a:defRPr sz="9600">
                <a:solidFill>
                  <a:schemeClr val="tx1"/>
                </a:solidFill>
                <a:latin typeface="+mn-lt"/>
                <a:ea typeface="MS PGothic" pitchFamily="34" charset="-128"/>
              </a:defRPr>
            </a:lvl2pPr>
            <a:lvl3pPr marL="3917950" indent="-784225" algn="l" defTabSz="3133725" rtl="0" eaLnBrk="0" fontAlgn="base" hangingPunct="0">
              <a:spcBef>
                <a:spcPct val="20000"/>
              </a:spcBef>
              <a:spcAft>
                <a:spcPct val="0"/>
              </a:spcAft>
              <a:buClr>
                <a:schemeClr val="bg2"/>
              </a:buClr>
              <a:buSzPct val="75000"/>
              <a:buFont typeface="Monotype Sorts" pitchFamily="2" charset="2"/>
              <a:buChar char="n"/>
              <a:defRPr sz="8200">
                <a:solidFill>
                  <a:schemeClr val="tx1"/>
                </a:solidFill>
                <a:latin typeface="+mn-lt"/>
                <a:ea typeface="MS PGothic" pitchFamily="34" charset="-128"/>
              </a:defRPr>
            </a:lvl3pPr>
            <a:lvl4pPr marL="5484813" indent="-782638" algn="l" defTabSz="3133725" rtl="0" eaLnBrk="0" fontAlgn="base" hangingPunct="0">
              <a:spcBef>
                <a:spcPct val="20000"/>
              </a:spcBef>
              <a:spcAft>
                <a:spcPct val="0"/>
              </a:spcAft>
              <a:buClr>
                <a:schemeClr val="bg2"/>
              </a:buClr>
              <a:buSzPct val="75000"/>
              <a:buChar char="–"/>
              <a:defRPr sz="6900">
                <a:solidFill>
                  <a:schemeClr val="tx1"/>
                </a:solidFill>
                <a:latin typeface="+mn-lt"/>
                <a:ea typeface="MS PGothic" pitchFamily="34" charset="-128"/>
              </a:defRPr>
            </a:lvl4pPr>
            <a:lvl5pPr marL="7051675" indent="-781050" algn="l" defTabSz="3133725" rtl="0" eaLnBrk="0" fontAlgn="base" hangingPunct="0">
              <a:spcBef>
                <a:spcPct val="20000"/>
              </a:spcBef>
              <a:spcAft>
                <a:spcPct val="0"/>
              </a:spcAft>
              <a:buClr>
                <a:schemeClr val="bg2"/>
              </a:buClr>
              <a:buSzPct val="75000"/>
              <a:buChar char="•"/>
              <a:defRPr sz="6900">
                <a:solidFill>
                  <a:schemeClr val="tx1"/>
                </a:solidFill>
                <a:latin typeface="+mn-lt"/>
                <a:ea typeface="MS PGothic" pitchFamily="34" charset="-128"/>
              </a:defRPr>
            </a:lvl5pPr>
            <a:lvl6pPr marL="7378722"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6pPr>
            <a:lvl7pPr marL="7705254"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7pPr>
            <a:lvl8pPr marL="8031786"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8pPr>
            <a:lvl9pPr marL="8358318"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9pPr>
          </a:lstStyle>
          <a:p>
            <a:pPr marL="0" indent="0" algn="ctr">
              <a:spcBef>
                <a:spcPts val="0"/>
              </a:spcBef>
              <a:buNone/>
            </a:pPr>
            <a:r>
              <a:rPr lang="en-US" sz="3000" kern="0" dirty="0">
                <a:solidFill>
                  <a:srgbClr val="FFE596"/>
                </a:solidFill>
              </a:rPr>
              <a:t>Authors and affiliations</a:t>
            </a:r>
          </a:p>
          <a:p>
            <a:pPr marL="0" indent="0" algn="ctr">
              <a:spcBef>
                <a:spcPts val="0"/>
              </a:spcBef>
              <a:buNone/>
            </a:pPr>
            <a:r>
              <a:rPr lang="en-US" sz="3000" kern="0" dirty="0">
                <a:solidFill>
                  <a:srgbClr val="FFE596"/>
                </a:solidFill>
              </a:rPr>
              <a:t>60 point </a:t>
            </a:r>
            <a:r>
              <a:rPr lang="en-US" sz="3000" kern="0" dirty="0" err="1">
                <a:solidFill>
                  <a:srgbClr val="FFE596"/>
                </a:solidFill>
              </a:rPr>
              <a:t>Lato</a:t>
            </a:r>
            <a:r>
              <a:rPr lang="en-US" sz="3000" kern="0" dirty="0">
                <a:solidFill>
                  <a:srgbClr val="FFE596"/>
                </a:solidFill>
              </a:rPr>
              <a:t> medium body when printed at 200%</a:t>
            </a:r>
          </a:p>
        </p:txBody>
      </p:sp>
      <p:sp>
        <p:nvSpPr>
          <p:cNvPr id="12" name="Rectangle 11">
            <a:extLst>
              <a:ext uri="{FF2B5EF4-FFF2-40B4-BE49-F238E27FC236}">
                <a16:creationId xmlns:a16="http://schemas.microsoft.com/office/drawing/2014/main" id="{EBBF1069-4DCA-5396-5861-FB980649BB34}"/>
              </a:ext>
            </a:extLst>
          </p:cNvPr>
          <p:cNvSpPr/>
          <p:nvPr/>
        </p:nvSpPr>
        <p:spPr>
          <a:xfrm>
            <a:off x="25053787" y="7709225"/>
            <a:ext cx="2354580" cy="68580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153AC745-3698-B56F-3C5D-A14BD2558D45}"/>
              </a:ext>
            </a:extLst>
          </p:cNvPr>
          <p:cNvSpPr/>
          <p:nvPr/>
        </p:nvSpPr>
        <p:spPr>
          <a:xfrm>
            <a:off x="27648397" y="7709225"/>
            <a:ext cx="2354580" cy="68580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CED3A975-AE5C-5C93-67E3-D85BD0F8ED6D}"/>
              </a:ext>
            </a:extLst>
          </p:cNvPr>
          <p:cNvSpPr/>
          <p:nvPr/>
        </p:nvSpPr>
        <p:spPr>
          <a:xfrm>
            <a:off x="22459177" y="7709225"/>
            <a:ext cx="2354580" cy="68580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TextBox 14">
            <a:extLst>
              <a:ext uri="{FF2B5EF4-FFF2-40B4-BE49-F238E27FC236}">
                <a16:creationId xmlns:a16="http://schemas.microsoft.com/office/drawing/2014/main" id="{440F7111-E208-000D-F331-629D468A5DAA}"/>
              </a:ext>
            </a:extLst>
          </p:cNvPr>
          <p:cNvSpPr txBox="1"/>
          <p:nvPr/>
        </p:nvSpPr>
        <p:spPr>
          <a:xfrm>
            <a:off x="22459177" y="7065525"/>
            <a:ext cx="10155514" cy="643700"/>
          </a:xfrm>
          <a:prstGeom prst="rect">
            <a:avLst/>
          </a:prstGeom>
          <a:noFill/>
        </p:spPr>
        <p:txBody>
          <a:bodyPr wrap="square" rtlCol="0">
            <a:noAutofit/>
          </a:bodyPr>
          <a:lstStyle/>
          <a:p>
            <a:pPr>
              <a:spcAft>
                <a:spcPts val="900"/>
              </a:spcAft>
            </a:pPr>
            <a:r>
              <a:rPr lang="en-US" dirty="0"/>
              <a:t>Below are 3 accent gradients you can use as part of the WSU color branding.</a:t>
            </a:r>
          </a:p>
        </p:txBody>
      </p:sp>
      <p:sp>
        <p:nvSpPr>
          <p:cNvPr id="16" name="TextBox 15">
            <a:extLst>
              <a:ext uri="{FF2B5EF4-FFF2-40B4-BE49-F238E27FC236}">
                <a16:creationId xmlns:a16="http://schemas.microsoft.com/office/drawing/2014/main" id="{8A991CEB-0252-0838-1EE3-FF38090C99AF}"/>
              </a:ext>
            </a:extLst>
          </p:cNvPr>
          <p:cNvSpPr txBox="1"/>
          <p:nvPr/>
        </p:nvSpPr>
        <p:spPr>
          <a:xfrm>
            <a:off x="303709" y="4754141"/>
            <a:ext cx="10103308" cy="10839646"/>
          </a:xfrm>
          <a:prstGeom prst="rect">
            <a:avLst/>
          </a:prstGeom>
          <a:noFill/>
        </p:spPr>
        <p:txBody>
          <a:bodyPr wrap="square" rtlCol="0">
            <a:noAutofit/>
          </a:bodyPr>
          <a:lstStyle/>
          <a:p>
            <a:pPr>
              <a:spcAft>
                <a:spcPts val="900"/>
              </a:spcAft>
            </a:pPr>
            <a:r>
              <a:rPr lang="en-US" dirty="0"/>
              <a:t>Any posters that are meant to be read at a minimum distance; the following sizes are suggested: (when printed at 200%)</a:t>
            </a:r>
          </a:p>
          <a:p>
            <a:pPr marL="432197" indent="-260747">
              <a:spcAft>
                <a:spcPts val="900"/>
              </a:spcAft>
              <a:buFont typeface="Arial" panose="020B0604020202020204" pitchFamily="34" charset="0"/>
              <a:buChar char="•"/>
            </a:pPr>
            <a:r>
              <a:rPr lang="en-US" dirty="0"/>
              <a:t>Title: 96 pt bolded</a:t>
            </a:r>
          </a:p>
          <a:p>
            <a:pPr marL="432197" indent="-260747">
              <a:spcAft>
                <a:spcPts val="900"/>
              </a:spcAft>
              <a:buFont typeface="Arial" panose="020B0604020202020204" pitchFamily="34" charset="0"/>
              <a:buChar char="•"/>
            </a:pPr>
            <a:r>
              <a:rPr lang="en-US" dirty="0"/>
              <a:t>Authors and affiliations: 54 - 60 </a:t>
            </a:r>
            <a:r>
              <a:rPr lang="en-US" dirty="0" err="1"/>
              <a:t>pt</a:t>
            </a:r>
            <a:endParaRPr lang="en-US" dirty="0"/>
          </a:p>
          <a:p>
            <a:pPr marL="432197" indent="-260747">
              <a:spcAft>
                <a:spcPts val="900"/>
              </a:spcAft>
              <a:buFont typeface="Arial" panose="020B0604020202020204" pitchFamily="34" charset="0"/>
              <a:buChar char="•"/>
            </a:pPr>
            <a:r>
              <a:rPr lang="en-US" dirty="0"/>
              <a:t>Headings: 60 pt</a:t>
            </a:r>
          </a:p>
          <a:p>
            <a:pPr marL="432197" indent="-260747">
              <a:spcAft>
                <a:spcPts val="900"/>
              </a:spcAft>
              <a:buFont typeface="Arial" panose="020B0604020202020204" pitchFamily="34" charset="0"/>
              <a:buChar char="•"/>
            </a:pPr>
            <a:r>
              <a:rPr lang="en-US" dirty="0"/>
              <a:t>Body text: 24 - 36 pt</a:t>
            </a:r>
          </a:p>
          <a:p>
            <a:pPr marL="432197" indent="-260747">
              <a:spcAft>
                <a:spcPts val="900"/>
              </a:spcAft>
              <a:buFont typeface="Arial" panose="020B0604020202020204" pitchFamily="34" charset="0"/>
              <a:buChar char="•"/>
            </a:pPr>
            <a:r>
              <a:rPr lang="en-US" dirty="0"/>
              <a:t>Captions: 18 </a:t>
            </a:r>
            <a:r>
              <a:rPr lang="en-US" dirty="0" err="1"/>
              <a:t>pt</a:t>
            </a:r>
            <a:endParaRPr lang="en-US" dirty="0"/>
          </a:p>
          <a:p>
            <a:pPr>
              <a:spcAft>
                <a:spcPts val="900"/>
              </a:spcAft>
            </a:pPr>
            <a:r>
              <a:rPr lang="en-US" dirty="0"/>
              <a:t>For readability, the following sizes are suggested for the body text:</a:t>
            </a:r>
          </a:p>
          <a:p>
            <a:pPr marL="432197" indent="-260747">
              <a:spcAft>
                <a:spcPts val="900"/>
              </a:spcAft>
              <a:buFont typeface="Arial" panose="020B0604020202020204" pitchFamily="34" charset="0"/>
              <a:buChar char="•"/>
            </a:pPr>
            <a:r>
              <a:rPr lang="en-US" dirty="0"/>
              <a:t>To be legible at 6 feet use 30 point. (most common for conferences)</a:t>
            </a:r>
          </a:p>
          <a:p>
            <a:pPr marL="432197" indent="-260747">
              <a:spcAft>
                <a:spcPts val="900"/>
              </a:spcAft>
              <a:buFont typeface="Arial" panose="020B0604020202020204" pitchFamily="34" charset="0"/>
              <a:buChar char="•"/>
            </a:pPr>
            <a:r>
              <a:rPr lang="en-US" dirty="0"/>
              <a:t>To be legible at 10 feet use 48 point.</a:t>
            </a:r>
          </a:p>
          <a:p>
            <a:pPr marL="432197" indent="-260747">
              <a:spcAft>
                <a:spcPts val="900"/>
              </a:spcAft>
              <a:buFont typeface="Arial" panose="020B0604020202020204" pitchFamily="34" charset="0"/>
              <a:buChar char="•"/>
            </a:pPr>
            <a:r>
              <a:rPr lang="en-US" dirty="0"/>
              <a:t>To be legible at 12 feet use 60 point.</a:t>
            </a:r>
          </a:p>
          <a:p>
            <a:pPr marL="432197" indent="-260747">
              <a:spcAft>
                <a:spcPts val="900"/>
              </a:spcAft>
              <a:buFont typeface="Arial" panose="020B0604020202020204" pitchFamily="34" charset="0"/>
              <a:buChar char="•"/>
            </a:pPr>
            <a:r>
              <a:rPr lang="en-US" dirty="0"/>
              <a:t>To be legible at 14 feet use 72 point.</a:t>
            </a:r>
          </a:p>
          <a:p>
            <a:pPr marL="171450">
              <a:spcAft>
                <a:spcPts val="900"/>
              </a:spcAft>
            </a:pPr>
            <a:r>
              <a:rPr lang="en-US" dirty="0"/>
              <a:t>Text and figures should be readable from around 5-7 feet away</a:t>
            </a:r>
          </a:p>
          <a:p>
            <a:pPr marL="432197" indent="-260747">
              <a:spcAft>
                <a:spcPts val="900"/>
              </a:spcAft>
              <a:buFont typeface="Arial" panose="020B0604020202020204" pitchFamily="34" charset="0"/>
              <a:buChar char="•"/>
            </a:pPr>
            <a:r>
              <a:rPr lang="en-US" dirty="0"/>
              <a:t>Use a sans serif typeface (e.g., </a:t>
            </a:r>
            <a:r>
              <a:rPr lang="en-US" dirty="0" err="1"/>
              <a:t>Lato</a:t>
            </a:r>
            <a:r>
              <a:rPr lang="en-US" dirty="0"/>
              <a:t>, Arial, Open Sans, Helvetica, etc.). Our poster templates use the sans serif font </a:t>
            </a:r>
            <a:r>
              <a:rPr lang="en-US" dirty="0" err="1"/>
              <a:t>Lato</a:t>
            </a:r>
            <a:r>
              <a:rPr lang="en-US" dirty="0"/>
              <a:t>, which can be downloaded from </a:t>
            </a:r>
            <a:r>
              <a:rPr lang="en-US" dirty="0">
                <a:hlinkClick r:id="rId2"/>
              </a:rPr>
              <a:t>the link provided on our FAQ page </a:t>
            </a:r>
            <a:r>
              <a:rPr lang="en-US" dirty="0"/>
              <a:t>or from Google: </a:t>
            </a:r>
            <a:r>
              <a:rPr lang="en-US" dirty="0">
                <a:hlinkClick r:id="rId3"/>
              </a:rPr>
              <a:t>https://fonts.google.com/specimen/Lato</a:t>
            </a:r>
            <a:endParaRPr lang="en-US" dirty="0"/>
          </a:p>
          <a:p>
            <a:pPr marL="432197" indent="-260747">
              <a:spcAft>
                <a:spcPts val="900"/>
              </a:spcAft>
              <a:buFont typeface="Arial" panose="020B0604020202020204" pitchFamily="34" charset="0"/>
              <a:buChar char="•"/>
            </a:pPr>
            <a:r>
              <a:rPr lang="en-US" dirty="0"/>
              <a:t>This poster uses </a:t>
            </a:r>
            <a:r>
              <a:rPr lang="en-US" dirty="0" err="1"/>
              <a:t>Lato</a:t>
            </a:r>
            <a:r>
              <a:rPr lang="en-US" dirty="0"/>
              <a:t> font and the theme has been mapped to that font. If you copy/paste text from documents, please ensure fonts are correct. Mismatched fonts in posters are a distraction and aesthetically degrades the quality of your presentation.</a:t>
            </a:r>
          </a:p>
          <a:p>
            <a:pPr marL="432197" indent="-260747">
              <a:spcAft>
                <a:spcPts val="900"/>
              </a:spcAft>
              <a:buFont typeface="Arial" panose="020B0604020202020204" pitchFamily="34" charset="0"/>
              <a:buChar char="•"/>
            </a:pPr>
            <a:r>
              <a:rPr lang="en-US" dirty="0"/>
              <a:t>For more information about creating accessible design with color and type, please reference </a:t>
            </a:r>
            <a:r>
              <a:rPr lang="en-US" dirty="0">
                <a:hlinkClick r:id="rId4"/>
              </a:rPr>
              <a:t>https://medcom.med.wayne.edu/creating-accessible-design</a:t>
            </a:r>
            <a:endParaRPr lang="en-US" dirty="0"/>
          </a:p>
          <a:p>
            <a:r>
              <a:rPr lang="en-US" b="1" dirty="0"/>
              <a:t>Text – good examples</a:t>
            </a:r>
          </a:p>
          <a:p>
            <a:r>
              <a:rPr lang="en-US" dirty="0"/>
              <a:t>Text should be high contrast, the following provide the best contrast for reading and printing:</a:t>
            </a:r>
          </a:p>
          <a:p>
            <a:pPr marL="434579" indent="-308372">
              <a:buFont typeface="Arial" panose="020B0604020202020204" pitchFamily="34" charset="0"/>
              <a:buChar char="•"/>
            </a:pPr>
            <a:r>
              <a:rPr lang="en-US" dirty="0"/>
              <a:t>Black on white</a:t>
            </a:r>
          </a:p>
          <a:p>
            <a:pPr marL="434579" indent="-308372">
              <a:buFont typeface="Arial" panose="020B0604020202020204" pitchFamily="34" charset="0"/>
              <a:buChar char="•"/>
            </a:pPr>
            <a:r>
              <a:rPr lang="en-US" dirty="0">
                <a:solidFill>
                  <a:srgbClr val="00594F"/>
                </a:solidFill>
              </a:rPr>
              <a:t>WSU primary green on white</a:t>
            </a:r>
          </a:p>
          <a:p>
            <a:pPr marL="434579" indent="-308372">
              <a:buFont typeface="Arial" panose="020B0604020202020204" pitchFamily="34" charset="0"/>
              <a:buChar char="•"/>
            </a:pPr>
            <a:r>
              <a:rPr lang="en-US" dirty="0">
                <a:solidFill>
                  <a:schemeClr val="bg2">
                    <a:lumMod val="25000"/>
                  </a:schemeClr>
                </a:solidFill>
              </a:rPr>
              <a:t>Dark gray on white</a:t>
            </a:r>
          </a:p>
          <a:p>
            <a:pPr marL="434579" indent="-308372">
              <a:buFont typeface="Arial" panose="020B0604020202020204" pitchFamily="34" charset="0"/>
              <a:buChar char="•"/>
            </a:pPr>
            <a:r>
              <a:rPr lang="en-US" b="1" dirty="0">
                <a:solidFill>
                  <a:srgbClr val="00594F"/>
                </a:solidFill>
                <a:highlight>
                  <a:srgbClr val="FFC844"/>
                </a:highlight>
              </a:rPr>
              <a:t>WSU primary green on WSU primary yellow </a:t>
            </a:r>
          </a:p>
          <a:p>
            <a:pPr marL="434579" indent="-308372">
              <a:buFont typeface="Arial" panose="020B0604020202020204" pitchFamily="34" charset="0"/>
              <a:buChar char="•"/>
            </a:pPr>
            <a:r>
              <a:rPr lang="en-US" b="1" dirty="0">
                <a:solidFill>
                  <a:srgbClr val="FFC844"/>
                </a:solidFill>
                <a:highlight>
                  <a:srgbClr val="00594F"/>
                </a:highlight>
              </a:rPr>
              <a:t>WSU primary yellow on WSU primary green</a:t>
            </a:r>
            <a:endParaRPr lang="en-US" dirty="0">
              <a:solidFill>
                <a:schemeClr val="bg2">
                  <a:lumMod val="25000"/>
                </a:schemeClr>
              </a:solidFill>
            </a:endParaRPr>
          </a:p>
          <a:p>
            <a:pPr marL="434579" indent="-308372">
              <a:buClr>
                <a:srgbClr val="00594F"/>
              </a:buClr>
              <a:buFont typeface="Arial" panose="020B0604020202020204" pitchFamily="34" charset="0"/>
              <a:buChar char="•"/>
            </a:pPr>
            <a:r>
              <a:rPr lang="en-US" dirty="0">
                <a:solidFill>
                  <a:schemeClr val="bg1"/>
                </a:solidFill>
                <a:highlight>
                  <a:srgbClr val="00594F"/>
                </a:highlight>
              </a:rPr>
              <a:t>White on WSU primary green</a:t>
            </a:r>
          </a:p>
          <a:p>
            <a:pPr marL="432197" indent="-260747">
              <a:spcAft>
                <a:spcPts val="900"/>
              </a:spcAft>
              <a:buFont typeface="Arial" panose="020B0604020202020204" pitchFamily="34" charset="0"/>
              <a:buChar char="•"/>
            </a:pPr>
            <a:endParaRPr lang="en-US" dirty="0"/>
          </a:p>
          <a:p>
            <a:pPr marL="432197" indent="-260747">
              <a:spcAft>
                <a:spcPts val="900"/>
              </a:spcAft>
              <a:buFont typeface="Arial" panose="020B0604020202020204" pitchFamily="34" charset="0"/>
              <a:buChar char="•"/>
            </a:pPr>
            <a:endParaRPr lang="en-US" dirty="0"/>
          </a:p>
        </p:txBody>
      </p:sp>
      <p:graphicFrame>
        <p:nvGraphicFramePr>
          <p:cNvPr id="17" name="Chart 16">
            <a:extLst>
              <a:ext uri="{FF2B5EF4-FFF2-40B4-BE49-F238E27FC236}">
                <a16:creationId xmlns:a16="http://schemas.microsoft.com/office/drawing/2014/main" id="{4F308504-1530-FC5E-E9DB-8DB8C0EFDA1E}"/>
              </a:ext>
            </a:extLst>
          </p:cNvPr>
          <p:cNvGraphicFramePr/>
          <p:nvPr>
            <p:extLst>
              <p:ext uri="{D42A27DB-BD31-4B8C-83A1-F6EECF244321}">
                <p14:modId xmlns:p14="http://schemas.microsoft.com/office/powerpoint/2010/main" val="1680769305"/>
              </p:ext>
            </p:extLst>
          </p:nvPr>
        </p:nvGraphicFramePr>
        <p:xfrm>
          <a:off x="16777756" y="12426531"/>
          <a:ext cx="3648366" cy="2786713"/>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a:extLst>
              <a:ext uri="{FF2B5EF4-FFF2-40B4-BE49-F238E27FC236}">
                <a16:creationId xmlns:a16="http://schemas.microsoft.com/office/drawing/2014/main" id="{8837973A-6411-BB3F-A440-A597A8ADDD41}"/>
              </a:ext>
            </a:extLst>
          </p:cNvPr>
          <p:cNvSpPr txBox="1"/>
          <p:nvPr/>
        </p:nvSpPr>
        <p:spPr>
          <a:xfrm>
            <a:off x="11381013" y="4754139"/>
            <a:ext cx="10015173" cy="4729808"/>
          </a:xfrm>
          <a:prstGeom prst="rect">
            <a:avLst/>
          </a:prstGeom>
          <a:noFill/>
        </p:spPr>
        <p:txBody>
          <a:bodyPr wrap="square" numCol="2" spcCol="914400">
            <a:noAutofit/>
          </a:bodyPr>
          <a:lstStyle/>
          <a:p>
            <a:r>
              <a:rPr lang="en-US" b="1" dirty="0"/>
              <a:t>Text – poor/inaccessible examples</a:t>
            </a:r>
          </a:p>
          <a:p>
            <a:r>
              <a:rPr lang="en-US"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dirty="0"/>
          </a:p>
          <a:p>
            <a:endParaRPr lang="en-US" dirty="0"/>
          </a:p>
          <a:p>
            <a:endParaRPr lang="en-US" dirty="0"/>
          </a:p>
          <a:p>
            <a:endParaRPr lang="en-US" dirty="0"/>
          </a:p>
          <a:p>
            <a:endParaRPr lang="en-US" dirty="0"/>
          </a:p>
          <a:p>
            <a:endParaRPr lang="en-US" dirty="0"/>
          </a:p>
          <a:p>
            <a:pPr marL="342900" indent="-251222">
              <a:buFont typeface="Arial" panose="020B0604020202020204" pitchFamily="34" charset="0"/>
              <a:buChar char="•"/>
            </a:pPr>
            <a:r>
              <a:rPr lang="en-US" dirty="0"/>
              <a:t>Black on white</a:t>
            </a:r>
          </a:p>
          <a:p>
            <a:pPr marL="342900" indent="-251222">
              <a:buFont typeface="Arial" panose="020B0604020202020204" pitchFamily="34" charset="0"/>
              <a:buChar char="•"/>
            </a:pPr>
            <a:r>
              <a:rPr lang="en-US" dirty="0">
                <a:solidFill>
                  <a:srgbClr val="3D7A67"/>
                </a:solidFill>
                <a:highlight>
                  <a:srgbClr val="093F39"/>
                </a:highlight>
              </a:rPr>
              <a:t>Light green on WSU primary green</a:t>
            </a:r>
          </a:p>
          <a:p>
            <a:pPr marL="342900" indent="-251222">
              <a:buFont typeface="Arial" panose="020B0604020202020204" pitchFamily="34" charset="0"/>
              <a:buChar char="•"/>
            </a:pPr>
            <a:r>
              <a:rPr lang="en-US" dirty="0">
                <a:solidFill>
                  <a:schemeClr val="bg2">
                    <a:lumMod val="25000"/>
                  </a:schemeClr>
                </a:solidFill>
                <a:highlight>
                  <a:srgbClr val="093F39"/>
                </a:highlight>
              </a:rPr>
              <a:t>Dark gray on WSU primary green</a:t>
            </a:r>
          </a:p>
          <a:p>
            <a:pPr marL="342900" indent="-251222">
              <a:buFont typeface="Arial" panose="020B0604020202020204" pitchFamily="34" charset="0"/>
              <a:buChar char="•"/>
            </a:pPr>
            <a:r>
              <a:rPr lang="en-US" b="1" dirty="0">
                <a:solidFill>
                  <a:schemeClr val="bg1"/>
                </a:solidFill>
                <a:highlight>
                  <a:srgbClr val="FFC844"/>
                </a:highlight>
              </a:rPr>
              <a:t>White on WSU primary yellow </a:t>
            </a:r>
          </a:p>
          <a:p>
            <a:pPr marL="342900" indent="-251222">
              <a:buFont typeface="Arial" panose="020B0604020202020204" pitchFamily="34" charset="0"/>
              <a:buChar char="•"/>
            </a:pPr>
            <a:r>
              <a:rPr lang="en-US" b="1" dirty="0">
                <a:highlight>
                  <a:srgbClr val="00594F"/>
                </a:highlight>
              </a:rPr>
              <a:t>Black on WSU primary green</a:t>
            </a:r>
            <a:endParaRPr lang="en-US" dirty="0"/>
          </a:p>
          <a:p>
            <a:pPr marL="342900" indent="-251222">
              <a:buClr>
                <a:srgbClr val="00594F"/>
              </a:buClr>
              <a:buFont typeface="Arial" panose="020B0604020202020204" pitchFamily="34" charset="0"/>
              <a:buChar char="•"/>
            </a:pPr>
            <a:r>
              <a:rPr lang="en-US" dirty="0">
                <a:solidFill>
                  <a:srgbClr val="FF0000"/>
                </a:solidFill>
                <a:highlight>
                  <a:srgbClr val="00594F"/>
                </a:highlight>
              </a:rPr>
              <a:t>Red on WSU primary green</a:t>
            </a:r>
          </a:p>
          <a:p>
            <a:pPr marL="342900" indent="-251222">
              <a:buClr>
                <a:srgbClr val="00594F"/>
              </a:buClr>
              <a:buFont typeface="Arial" panose="020B0604020202020204" pitchFamily="34" charset="0"/>
              <a:buChar char="•"/>
            </a:pPr>
            <a:r>
              <a:rPr lang="en-US" dirty="0">
                <a:solidFill>
                  <a:srgbClr val="FF0000"/>
                </a:solidFill>
              </a:rPr>
              <a:t>Red</a:t>
            </a:r>
            <a:r>
              <a:rPr lang="en-US" dirty="0">
                <a:solidFill>
                  <a:srgbClr val="093F39"/>
                </a:solidFill>
              </a:rPr>
              <a:t> does not mean this is important! When deciding to change your content's font color for important information, ensure the font color is </a:t>
            </a:r>
            <a:r>
              <a:rPr lang="en-US" b="1" i="1" dirty="0">
                <a:solidFill>
                  <a:srgbClr val="093F39"/>
                </a:solidFill>
              </a:rPr>
              <a:t>not</a:t>
            </a:r>
            <a:r>
              <a:rPr lang="en-US" dirty="0">
                <a:solidFill>
                  <a:srgbClr val="093F39"/>
                </a:solidFill>
              </a:rPr>
              <a:t> the only means of identification. </a:t>
            </a:r>
            <a:r>
              <a:rPr lang="en-US" b="1" dirty="0">
                <a:solidFill>
                  <a:srgbClr val="093F39"/>
                </a:solidFill>
              </a:rPr>
              <a:t>Bolding,</a:t>
            </a:r>
            <a:r>
              <a:rPr lang="en-US" dirty="0">
                <a:solidFill>
                  <a:srgbClr val="093F39"/>
                </a:solidFill>
              </a:rPr>
              <a:t> </a:t>
            </a:r>
            <a:r>
              <a:rPr lang="en-US" i="1" dirty="0">
                <a:solidFill>
                  <a:srgbClr val="093F39"/>
                </a:solidFill>
              </a:rPr>
              <a:t>italicizing</a:t>
            </a:r>
            <a:r>
              <a:rPr lang="en-US" dirty="0">
                <a:solidFill>
                  <a:srgbClr val="093F39"/>
                </a:solidFill>
              </a:rPr>
              <a:t> and scale can function as indicators of importance.</a:t>
            </a:r>
          </a:p>
        </p:txBody>
      </p:sp>
      <p:sp>
        <p:nvSpPr>
          <p:cNvPr id="19" name="TextBox 18">
            <a:extLst>
              <a:ext uri="{FF2B5EF4-FFF2-40B4-BE49-F238E27FC236}">
                <a16:creationId xmlns:a16="http://schemas.microsoft.com/office/drawing/2014/main" id="{99C6F9E3-DA80-D6D8-997F-B8621507BFD6}"/>
              </a:ext>
            </a:extLst>
          </p:cNvPr>
          <p:cNvSpPr txBox="1"/>
          <p:nvPr/>
        </p:nvSpPr>
        <p:spPr>
          <a:xfrm>
            <a:off x="22459177" y="14541157"/>
            <a:ext cx="10155514" cy="1454244"/>
          </a:xfrm>
          <a:prstGeom prst="rect">
            <a:avLst/>
          </a:prstGeom>
          <a:noFill/>
        </p:spPr>
        <p:txBody>
          <a:bodyPr wrap="square" rtlCol="0">
            <a:noAutofit/>
          </a:bodyPr>
          <a:lstStyle/>
          <a:p>
            <a:pPr>
              <a:spcAft>
                <a:spcPts val="900"/>
              </a:spcAft>
            </a:pPr>
            <a:r>
              <a:rPr lang="en-US" b="1" i="1" dirty="0"/>
              <a:t>We hope you find these tips helpful! </a:t>
            </a:r>
            <a:r>
              <a:rPr lang="en-US" dirty="0"/>
              <a:t>If you have any questions, please call the department of Medical Communications at Wayne State University School of Medicine at 313-577-1482 or email </a:t>
            </a:r>
            <a:r>
              <a:rPr lang="en-US" dirty="0">
                <a:hlinkClick r:id="rId6"/>
              </a:rPr>
              <a:t>medcom@med.wayne.edu</a:t>
            </a:r>
            <a:r>
              <a:rPr lang="en-US" dirty="0"/>
              <a:t> We are open Monday through Friday, 8:30 a.m. through 5 p.m. and closed for university recognized holidays.</a:t>
            </a:r>
          </a:p>
        </p:txBody>
      </p:sp>
      <p:sp>
        <p:nvSpPr>
          <p:cNvPr id="20" name="Rectangle 19">
            <a:extLst>
              <a:ext uri="{FF2B5EF4-FFF2-40B4-BE49-F238E27FC236}">
                <a16:creationId xmlns:a16="http://schemas.microsoft.com/office/drawing/2014/main" id="{80C00F67-7C31-CD87-C004-C3ED7A323E98}"/>
              </a:ext>
            </a:extLst>
          </p:cNvPr>
          <p:cNvSpPr/>
          <p:nvPr/>
        </p:nvSpPr>
        <p:spPr bwMode="auto">
          <a:xfrm>
            <a:off x="22459177" y="5840002"/>
            <a:ext cx="2354580" cy="1075149"/>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bodyPr>
          <a:lstStyle/>
          <a:p>
            <a:pPr algn="ctr" defTabSz="2821781" fontAlgn="base">
              <a:spcBef>
                <a:spcPct val="0"/>
              </a:spcBef>
              <a:spcAft>
                <a:spcPct val="0"/>
              </a:spcAft>
            </a:pPr>
            <a:r>
              <a:rPr lang="en-US" sz="1600" dirty="0">
                <a:solidFill>
                  <a:schemeClr val="bg1"/>
                </a:solidFill>
              </a:rPr>
              <a:t>WSU primary green</a:t>
            </a:r>
          </a:p>
          <a:p>
            <a:pPr algn="ctr" defTabSz="2821781" fontAlgn="base">
              <a:spcBef>
                <a:spcPct val="0"/>
              </a:spcBef>
              <a:spcAft>
                <a:spcPct val="0"/>
              </a:spcAft>
            </a:pPr>
            <a:r>
              <a:rPr lang="nn-NO" sz="1600" dirty="0">
                <a:solidFill>
                  <a:schemeClr val="bg1"/>
                </a:solidFill>
              </a:rPr>
              <a:t>hex (#0c5449)</a:t>
            </a:r>
            <a:br>
              <a:rPr lang="nn-NO" sz="1600" dirty="0">
                <a:solidFill>
                  <a:schemeClr val="bg1"/>
                </a:solidFill>
              </a:rPr>
            </a:br>
            <a:r>
              <a:rPr lang="nn-NO" sz="1600" dirty="0">
                <a:solidFill>
                  <a:schemeClr val="bg1"/>
                </a:solidFill>
              </a:rPr>
              <a:t>rgb (12, 84, 73)</a:t>
            </a:r>
            <a:endParaRPr lang="en-US" sz="1600" dirty="0">
              <a:solidFill>
                <a:schemeClr val="bg1"/>
              </a:solidFill>
            </a:endParaRPr>
          </a:p>
        </p:txBody>
      </p:sp>
      <p:sp>
        <p:nvSpPr>
          <p:cNvPr id="21" name="Rectangle 20">
            <a:extLst>
              <a:ext uri="{FF2B5EF4-FFF2-40B4-BE49-F238E27FC236}">
                <a16:creationId xmlns:a16="http://schemas.microsoft.com/office/drawing/2014/main" id="{1B0453ED-8F1C-D9CE-E36A-1F953A43699C}"/>
              </a:ext>
            </a:extLst>
          </p:cNvPr>
          <p:cNvSpPr/>
          <p:nvPr/>
        </p:nvSpPr>
        <p:spPr bwMode="auto">
          <a:xfrm>
            <a:off x="25053787" y="5840002"/>
            <a:ext cx="2354580" cy="1075149"/>
          </a:xfrm>
          <a:prstGeom prst="rect">
            <a:avLst/>
          </a:prstGeom>
          <a:solidFill>
            <a:schemeClr val="accent2"/>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2821781" fontAlgn="base">
              <a:spcBef>
                <a:spcPct val="0"/>
              </a:spcBef>
              <a:spcAft>
                <a:spcPct val="0"/>
              </a:spcAft>
            </a:pPr>
            <a:r>
              <a:rPr lang="en-US" sz="1600" dirty="0">
                <a:solidFill>
                  <a:srgbClr val="093F39"/>
                </a:solidFill>
              </a:rPr>
              <a:t>WSU primary yellow</a:t>
            </a:r>
          </a:p>
          <a:p>
            <a:pPr algn="ctr" defTabSz="2821781" fontAlgn="base">
              <a:spcBef>
                <a:spcPct val="0"/>
              </a:spcBef>
              <a:spcAft>
                <a:spcPct val="0"/>
              </a:spcAft>
            </a:pPr>
            <a:r>
              <a:rPr lang="en-US" sz="1600" dirty="0">
                <a:solidFill>
                  <a:srgbClr val="093F39"/>
                </a:solidFill>
              </a:rPr>
              <a:t>hex (#ffcc33)</a:t>
            </a:r>
            <a:br>
              <a:rPr lang="en-US" sz="1600" dirty="0">
                <a:solidFill>
                  <a:srgbClr val="093F39"/>
                </a:solidFill>
              </a:rPr>
            </a:br>
            <a:r>
              <a:rPr lang="en-US" sz="1600" dirty="0" err="1">
                <a:solidFill>
                  <a:srgbClr val="093F39"/>
                </a:solidFill>
              </a:rPr>
              <a:t>rgb</a:t>
            </a:r>
            <a:r>
              <a:rPr lang="en-US" sz="1600" dirty="0">
                <a:solidFill>
                  <a:srgbClr val="093F39"/>
                </a:solidFill>
              </a:rPr>
              <a:t> (255, 204, 51)</a:t>
            </a:r>
          </a:p>
        </p:txBody>
      </p:sp>
      <p:sp>
        <p:nvSpPr>
          <p:cNvPr id="22" name="Rectangle 21">
            <a:extLst>
              <a:ext uri="{FF2B5EF4-FFF2-40B4-BE49-F238E27FC236}">
                <a16:creationId xmlns:a16="http://schemas.microsoft.com/office/drawing/2014/main" id="{A289E61E-EB85-1DBC-B5D1-AF5001E4C29C}"/>
              </a:ext>
            </a:extLst>
          </p:cNvPr>
          <p:cNvSpPr/>
          <p:nvPr/>
        </p:nvSpPr>
        <p:spPr bwMode="auto">
          <a:xfrm>
            <a:off x="27648397" y="5840002"/>
            <a:ext cx="2354580" cy="1075149"/>
          </a:xfrm>
          <a:prstGeom prst="rect">
            <a:avLst/>
          </a:prstGeom>
          <a:solidFill>
            <a:srgbClr val="D9D9D9"/>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2821781" fontAlgn="base">
              <a:spcBef>
                <a:spcPct val="0"/>
              </a:spcBef>
              <a:spcAft>
                <a:spcPct val="0"/>
              </a:spcAft>
            </a:pPr>
            <a:r>
              <a:rPr lang="en-US" sz="1600" dirty="0">
                <a:solidFill>
                  <a:srgbClr val="093F39"/>
                </a:solidFill>
              </a:rPr>
              <a:t>Grey accent</a:t>
            </a:r>
          </a:p>
          <a:p>
            <a:pPr algn="ctr" defTabSz="2821781" fontAlgn="base">
              <a:spcBef>
                <a:spcPct val="0"/>
              </a:spcBef>
              <a:spcAft>
                <a:spcPct val="0"/>
              </a:spcAft>
            </a:pPr>
            <a:r>
              <a:rPr lang="nn-NO" sz="1600" dirty="0">
                <a:solidFill>
                  <a:srgbClr val="093F39"/>
                </a:solidFill>
              </a:rPr>
              <a:t>hex (#d9d9d9)</a:t>
            </a:r>
            <a:br>
              <a:rPr lang="nn-NO" sz="1600" dirty="0">
                <a:solidFill>
                  <a:srgbClr val="093F39"/>
                </a:solidFill>
              </a:rPr>
            </a:br>
            <a:r>
              <a:rPr lang="nn-NO" sz="1600" dirty="0">
                <a:solidFill>
                  <a:srgbClr val="093F39"/>
                </a:solidFill>
              </a:rPr>
              <a:t>rgb (217, 217, 217)</a:t>
            </a:r>
            <a:endParaRPr lang="en-US" sz="1600" dirty="0">
              <a:solidFill>
                <a:srgbClr val="093F39"/>
              </a:solidFill>
            </a:endParaRPr>
          </a:p>
        </p:txBody>
      </p:sp>
      <p:sp>
        <p:nvSpPr>
          <p:cNvPr id="23" name="Rectangle 21">
            <a:extLst>
              <a:ext uri="{FF2B5EF4-FFF2-40B4-BE49-F238E27FC236}">
                <a16:creationId xmlns:a16="http://schemas.microsoft.com/office/drawing/2014/main" id="{8CFA64E5-E735-13D3-6590-24B734A2062C}"/>
              </a:ext>
            </a:extLst>
          </p:cNvPr>
          <p:cNvSpPr>
            <a:spLocks noChangeArrowheads="1"/>
          </p:cNvSpPr>
          <p:nvPr/>
        </p:nvSpPr>
        <p:spPr bwMode="auto">
          <a:xfrm>
            <a:off x="22267877" y="13002877"/>
            <a:ext cx="10515600" cy="685800"/>
          </a:xfrm>
          <a:prstGeom prst="rect">
            <a:avLst/>
          </a:prstGeom>
          <a:solidFill>
            <a:srgbClr val="FFCC33"/>
          </a:solidFill>
          <a:ln w="9525">
            <a:noFill/>
            <a:miter lim="800000"/>
            <a:headEnd/>
            <a:tailEnd/>
          </a:ln>
          <a:effectLst/>
        </p:spPr>
        <p:txBody>
          <a:bodyPr wrap="none" lIns="55682" tIns="27842" rIns="55682" bIns="27842" anchor="ctr"/>
          <a:lstStyle/>
          <a:p>
            <a:pPr algn="ctr" defTabSz="1813841"/>
            <a:r>
              <a:rPr lang="en-US" sz="3000" b="1">
                <a:solidFill>
                  <a:srgbClr val="093F39"/>
                </a:solidFill>
              </a:rPr>
              <a:t>References</a:t>
            </a:r>
          </a:p>
        </p:txBody>
      </p:sp>
      <p:sp>
        <p:nvSpPr>
          <p:cNvPr id="24" name="Rectangle 21">
            <a:extLst>
              <a:ext uri="{FF2B5EF4-FFF2-40B4-BE49-F238E27FC236}">
                <a16:creationId xmlns:a16="http://schemas.microsoft.com/office/drawing/2014/main" id="{2476E5FD-4B9B-189D-BB2A-D13BEFD74709}"/>
              </a:ext>
            </a:extLst>
          </p:cNvPr>
          <p:cNvSpPr>
            <a:spLocks noChangeArrowheads="1"/>
          </p:cNvSpPr>
          <p:nvPr/>
        </p:nvSpPr>
        <p:spPr bwMode="auto">
          <a:xfrm>
            <a:off x="22267877" y="13796334"/>
            <a:ext cx="10515600" cy="685800"/>
          </a:xfrm>
          <a:prstGeom prst="rect">
            <a:avLst/>
          </a:prstGeom>
          <a:solidFill>
            <a:srgbClr val="D9D9D9"/>
          </a:solidFill>
          <a:ln w="9525">
            <a:noFill/>
            <a:miter lim="800000"/>
            <a:headEnd/>
            <a:tailEnd/>
          </a:ln>
          <a:effectLst/>
        </p:spPr>
        <p:txBody>
          <a:bodyPr wrap="none" lIns="55682" tIns="27842" rIns="55682" bIns="27842" anchor="ctr"/>
          <a:lstStyle/>
          <a:p>
            <a:pPr algn="ctr" defTabSz="1813841"/>
            <a:r>
              <a:rPr lang="en-US" sz="3000" b="1">
                <a:solidFill>
                  <a:srgbClr val="093F39"/>
                </a:solidFill>
              </a:rPr>
              <a:t>References</a:t>
            </a:r>
          </a:p>
        </p:txBody>
      </p:sp>
      <p:sp>
        <p:nvSpPr>
          <p:cNvPr id="25" name="TextBox 24">
            <a:extLst>
              <a:ext uri="{FF2B5EF4-FFF2-40B4-BE49-F238E27FC236}">
                <a16:creationId xmlns:a16="http://schemas.microsoft.com/office/drawing/2014/main" id="{410A44B0-9A10-813D-F8BE-C7DA152778FA}"/>
              </a:ext>
            </a:extLst>
          </p:cNvPr>
          <p:cNvSpPr txBox="1"/>
          <p:nvPr/>
        </p:nvSpPr>
        <p:spPr>
          <a:xfrm>
            <a:off x="22459177" y="4754140"/>
            <a:ext cx="10155514" cy="1085862"/>
          </a:xfrm>
          <a:prstGeom prst="rect">
            <a:avLst/>
          </a:prstGeom>
          <a:noFill/>
        </p:spPr>
        <p:txBody>
          <a:bodyPr wrap="square" rtlCol="0">
            <a:noAutofit/>
          </a:bodyPr>
          <a:lstStyle/>
          <a:p>
            <a:pPr>
              <a:spcAft>
                <a:spcPts val="900"/>
              </a:spcAft>
            </a:pPr>
            <a:r>
              <a:rPr lang="en-US" b="1" dirty="0"/>
              <a:t>WSU color branding quick guide. </a:t>
            </a:r>
          </a:p>
          <a:p>
            <a:pPr>
              <a:spcAft>
                <a:spcPts val="900"/>
              </a:spcAft>
            </a:pPr>
            <a:r>
              <a:rPr lang="en-US" dirty="0"/>
              <a:t>For detailed information about WSU color branding, please visit the FAQ section on our website and </a:t>
            </a:r>
            <a:r>
              <a:rPr lang="en-US" dirty="0">
                <a:hlinkClick r:id="rId2"/>
              </a:rPr>
              <a:t>select the WSU color under the WSU branding section</a:t>
            </a:r>
            <a:r>
              <a:rPr lang="en-US" dirty="0"/>
              <a:t>.</a:t>
            </a:r>
          </a:p>
        </p:txBody>
      </p:sp>
      <p:sp>
        <p:nvSpPr>
          <p:cNvPr id="26" name="TextBox 25">
            <a:extLst>
              <a:ext uri="{FF2B5EF4-FFF2-40B4-BE49-F238E27FC236}">
                <a16:creationId xmlns:a16="http://schemas.microsoft.com/office/drawing/2014/main" id="{5A5873F9-F7E8-F3C3-A545-CD5592F29170}"/>
              </a:ext>
            </a:extLst>
          </p:cNvPr>
          <p:cNvSpPr txBox="1"/>
          <p:nvPr/>
        </p:nvSpPr>
        <p:spPr>
          <a:xfrm>
            <a:off x="22459177" y="8513501"/>
            <a:ext cx="10155514" cy="671388"/>
          </a:xfrm>
          <a:prstGeom prst="rect">
            <a:avLst/>
          </a:prstGeom>
          <a:noFill/>
        </p:spPr>
        <p:txBody>
          <a:bodyPr wrap="square" rtlCol="0">
            <a:noAutofit/>
          </a:bodyPr>
          <a:lstStyle/>
          <a:p>
            <a:pPr>
              <a:spcAft>
                <a:spcPts val="900"/>
              </a:spcAft>
            </a:pPr>
            <a:r>
              <a:rPr lang="en-US" b="1" dirty="0"/>
              <a:t>High resolution WSU logos. </a:t>
            </a:r>
            <a:r>
              <a:rPr lang="en-US" dirty="0"/>
              <a:t>Proportionally scaled down. If you need to enlarge, please LOCK ASPECT RATIO in the shape format tab! Do not stretch or scale without aspect ratio selected or scale above 100%.</a:t>
            </a:r>
          </a:p>
        </p:txBody>
      </p:sp>
      <p:pic>
        <p:nvPicPr>
          <p:cNvPr id="27" name="Picture 26" descr="Logo, company name&#10;&#10;Description automatically generated">
            <a:extLst>
              <a:ext uri="{FF2B5EF4-FFF2-40B4-BE49-F238E27FC236}">
                <a16:creationId xmlns:a16="http://schemas.microsoft.com/office/drawing/2014/main" id="{008CF57A-E4AD-4F01-F653-F557E5F837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4039" y="9561887"/>
            <a:ext cx="2143125" cy="1502331"/>
          </a:xfrm>
          <a:prstGeom prst="rect">
            <a:avLst/>
          </a:prstGeom>
        </p:spPr>
      </p:pic>
      <p:pic>
        <p:nvPicPr>
          <p:cNvPr id="28" name="Picture 27" descr="Logo, company name&#10;&#10;Description automatically generated">
            <a:extLst>
              <a:ext uri="{FF2B5EF4-FFF2-40B4-BE49-F238E27FC236}">
                <a16:creationId xmlns:a16="http://schemas.microsoft.com/office/drawing/2014/main" id="{4B7E97D4-AF7D-BF20-4822-CFF92B6747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082114" y="9656315"/>
            <a:ext cx="2143125" cy="1502331"/>
          </a:xfrm>
          <a:prstGeom prst="rect">
            <a:avLst/>
          </a:prstGeom>
        </p:spPr>
      </p:pic>
      <p:pic>
        <p:nvPicPr>
          <p:cNvPr id="29" name="Picture 28" descr="Graphical user interface, text&#10;&#10;Description automatically generated">
            <a:extLst>
              <a:ext uri="{FF2B5EF4-FFF2-40B4-BE49-F238E27FC236}">
                <a16:creationId xmlns:a16="http://schemas.microsoft.com/office/drawing/2014/main" id="{9EAC2DB7-6000-27E4-754C-8F2E1D2D30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696851" y="11300432"/>
            <a:ext cx="2857500" cy="725805"/>
          </a:xfrm>
          <a:prstGeom prst="rect">
            <a:avLst/>
          </a:prstGeom>
        </p:spPr>
      </p:pic>
      <p:pic>
        <p:nvPicPr>
          <p:cNvPr id="30" name="Picture 29" descr="Text&#10;&#10;Description automatically generated">
            <a:extLst>
              <a:ext uri="{FF2B5EF4-FFF2-40B4-BE49-F238E27FC236}">
                <a16:creationId xmlns:a16="http://schemas.microsoft.com/office/drawing/2014/main" id="{BEDE197B-4027-670A-00CE-A3C7C4F6E4C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724926" y="11401214"/>
            <a:ext cx="2857500" cy="725805"/>
          </a:xfrm>
          <a:prstGeom prst="rect">
            <a:avLst/>
          </a:prstGeom>
        </p:spPr>
      </p:pic>
      <p:sp>
        <p:nvSpPr>
          <p:cNvPr id="31" name="TextBox 30">
            <a:extLst>
              <a:ext uri="{FF2B5EF4-FFF2-40B4-BE49-F238E27FC236}">
                <a16:creationId xmlns:a16="http://schemas.microsoft.com/office/drawing/2014/main" id="{6FDACCD9-A615-8312-9B7D-0AA76EFEE22E}"/>
              </a:ext>
            </a:extLst>
          </p:cNvPr>
          <p:cNvSpPr txBox="1"/>
          <p:nvPr/>
        </p:nvSpPr>
        <p:spPr>
          <a:xfrm>
            <a:off x="11377152" y="10546839"/>
            <a:ext cx="10019035" cy="1685077"/>
          </a:xfrm>
          <a:prstGeom prst="rect">
            <a:avLst/>
          </a:prstGeom>
          <a:noFill/>
        </p:spPr>
        <p:txBody>
          <a:bodyPr wrap="square" rtlCol="0">
            <a:noAutofit/>
          </a:bodyPr>
          <a:lstStyle/>
          <a:p>
            <a:pPr marL="257175" indent="-257175">
              <a:spcAft>
                <a:spcPts val="900"/>
              </a:spcAft>
              <a:buFont typeface="Arial" panose="020B0604020202020204" pitchFamily="34" charset="0"/>
              <a:buChar char="•"/>
            </a:pPr>
            <a:r>
              <a:rPr lang="en-US" dirty="0"/>
              <a:t>Include a brief caption for figure(s), and explicitly refer to the figure in the text, which includes labeling with legible fonts and font sizes</a:t>
            </a:r>
          </a:p>
          <a:p>
            <a:pPr marL="257175" indent="-257175">
              <a:spcAft>
                <a:spcPts val="900"/>
              </a:spcAft>
              <a:buFont typeface="Arial" panose="020B0604020202020204" pitchFamily="34" charset="0"/>
              <a:buChar char="•"/>
            </a:pPr>
            <a:r>
              <a:rPr lang="en-US" dirty="0"/>
              <a:t>Figures (Figure 1) should advance the points you’re making in the text</a:t>
            </a:r>
          </a:p>
          <a:p>
            <a:pPr marL="257175" indent="-257175">
              <a:spcAft>
                <a:spcPts val="900"/>
              </a:spcAft>
              <a:buFont typeface="Arial" panose="020B0604020202020204" pitchFamily="34" charset="0"/>
              <a:buChar char="•"/>
            </a:pPr>
            <a:r>
              <a:rPr lang="en-US" dirty="0"/>
              <a:t>Ensure images and figures are sufficiently high resolution for enlargement</a:t>
            </a:r>
          </a:p>
        </p:txBody>
      </p:sp>
      <p:pic>
        <p:nvPicPr>
          <p:cNvPr id="32" name="Picture 31" descr="A large building with a clock tower&#10;&#10;Description automatically generated with medium confidence">
            <a:extLst>
              <a:ext uri="{FF2B5EF4-FFF2-40B4-BE49-F238E27FC236}">
                <a16:creationId xmlns:a16="http://schemas.microsoft.com/office/drawing/2014/main" id="{C148189B-44A3-8015-8287-D52FD083E873}"/>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11410676" y="12630567"/>
            <a:ext cx="3737609" cy="2330434"/>
          </a:xfrm>
          <a:prstGeom prst="rect">
            <a:avLst/>
          </a:prstGeom>
        </p:spPr>
      </p:pic>
      <p:sp>
        <p:nvSpPr>
          <p:cNvPr id="33" name="TextBox 32">
            <a:extLst>
              <a:ext uri="{FF2B5EF4-FFF2-40B4-BE49-F238E27FC236}">
                <a16:creationId xmlns:a16="http://schemas.microsoft.com/office/drawing/2014/main" id="{4BB693B9-104D-84A2-D500-EE5A41376F86}"/>
              </a:ext>
            </a:extLst>
          </p:cNvPr>
          <p:cNvSpPr txBox="1"/>
          <p:nvPr/>
        </p:nvSpPr>
        <p:spPr>
          <a:xfrm>
            <a:off x="11344278" y="15268279"/>
            <a:ext cx="3804006" cy="400110"/>
          </a:xfrm>
          <a:prstGeom prst="rect">
            <a:avLst/>
          </a:prstGeom>
          <a:noFill/>
        </p:spPr>
        <p:txBody>
          <a:bodyPr wrap="square" rtlCol="0">
            <a:spAutoFit/>
          </a:bodyPr>
          <a:lstStyle/>
          <a:p>
            <a:r>
              <a:rPr lang="en-US" sz="1000" dirty="0"/>
              <a:t>Figure 1 - reference figures in your poster. Suggested caption text size is 18 point </a:t>
            </a:r>
          </a:p>
        </p:txBody>
      </p:sp>
      <p:sp>
        <p:nvSpPr>
          <p:cNvPr id="34" name="TextBox 33">
            <a:extLst>
              <a:ext uri="{FF2B5EF4-FFF2-40B4-BE49-F238E27FC236}">
                <a16:creationId xmlns:a16="http://schemas.microsoft.com/office/drawing/2014/main" id="{49E98EAD-1A0E-3D7A-E502-00D2BCCAB6E7}"/>
              </a:ext>
            </a:extLst>
          </p:cNvPr>
          <p:cNvSpPr txBox="1"/>
          <p:nvPr/>
        </p:nvSpPr>
        <p:spPr>
          <a:xfrm>
            <a:off x="16901795" y="15268279"/>
            <a:ext cx="3804006" cy="246221"/>
          </a:xfrm>
          <a:prstGeom prst="rect">
            <a:avLst/>
          </a:prstGeom>
          <a:noFill/>
        </p:spPr>
        <p:txBody>
          <a:bodyPr wrap="square" rtlCol="0">
            <a:spAutoFit/>
          </a:bodyPr>
          <a:lstStyle/>
          <a:p>
            <a:r>
              <a:rPr lang="en-US" sz="1000" dirty="0"/>
              <a:t>Figure 2 – example chart</a:t>
            </a:r>
          </a:p>
        </p:txBody>
      </p:sp>
      <p:pic>
        <p:nvPicPr>
          <p:cNvPr id="36" name="Picture 35" descr="Logo, company name&#10;&#10;Description automatically generated">
            <a:extLst>
              <a:ext uri="{FF2B5EF4-FFF2-40B4-BE49-F238E27FC236}">
                <a16:creationId xmlns:a16="http://schemas.microsoft.com/office/drawing/2014/main" id="{2C35D405-FF76-389B-D38E-D5AC7F887A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5571" y="384952"/>
            <a:ext cx="4147370" cy="2907307"/>
          </a:xfrm>
          <a:prstGeom prst="rect">
            <a:avLst/>
          </a:prstGeom>
        </p:spPr>
      </p:pic>
    </p:spTree>
    <p:extLst>
      <p:ext uri="{BB962C8B-B14F-4D97-AF65-F5344CB8AC3E}">
        <p14:creationId xmlns:p14="http://schemas.microsoft.com/office/powerpoint/2010/main" val="38425151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316</TotalTime>
  <Words>777</Words>
  <Application>Microsoft Office PowerPoint</Application>
  <PresentationFormat>Custom</PresentationFormat>
  <Paragraphs>66</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Lato Heavy</vt:lpstr>
      <vt:lpstr>Lato Medium</vt:lpstr>
      <vt:lpstr>Monotype Sorts</vt:lpstr>
      <vt:lpstr>Wingdings</vt:lpstr>
      <vt:lpstr>Wingdings 2</vt:lpstr>
      <vt:lpstr>Civic</vt:lpstr>
      <vt:lpstr>PowerPoint Presentation</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6x3 PowerPoint poster template</dc:title>
  <dc:subject>WSU SOM 6x3 PowerPoint poster template</dc:subject>
  <dc:creator>Medical Communications</dc:creator>
  <cp:keywords>WSU SOM 6x3 PowerPoint poster template</cp:keywords>
  <cp:lastModifiedBy>Matthew Garin</cp:lastModifiedBy>
  <cp:revision>22</cp:revision>
  <dcterms:created xsi:type="dcterms:W3CDTF">2023-01-17T21:47:16Z</dcterms:created>
  <dcterms:modified xsi:type="dcterms:W3CDTF">2023-01-21T04:30:18Z</dcterms:modified>
  <cp:category>poster template</cp:category>
</cp:coreProperties>
</file>