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C9E5DB"/>
    <a:srgbClr val="ACC9C0"/>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25" d="100"/>
          <a:sy n="25" d="100"/>
        </p:scale>
        <p:origin x="11" y="7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6F-4069-94B7-AB857E3807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6F-4069-94B7-AB857E38079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D6F-4069-94B7-AB857E38079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D6F-4069-94B7-AB857E38079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D6F-4069-94B7-AB857E38079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t="-50000" b="-50000"/>
          </a:stretch>
        </a:blip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3EE5CC80-82BC-0AF8-ACA4-114C0185EB74}"/>
              </a:ext>
            </a:extLst>
          </p:cNvPr>
          <p:cNvSpPr>
            <a:spLocks noGrp="1" noChangeArrowheads="1"/>
          </p:cNvSpPr>
          <p:nvPr>
            <p:ph type="body" idx="1"/>
          </p:nvPr>
        </p:nvSpPr>
        <p:spPr bwMode="auto">
          <a:xfrm>
            <a:off x="3017839" y="4206479"/>
            <a:ext cx="27979687" cy="987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1509" tIns="157819" rIns="-161509" bIns="1578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0">
            <a:extLst>
              <a:ext uri="{FF2B5EF4-FFF2-40B4-BE49-F238E27FC236}">
                <a16:creationId xmlns:a16="http://schemas.microsoft.com/office/drawing/2014/main" id="{6615C4A1-BE7D-B756-4637-3ECE3DEE9D1D}"/>
              </a:ext>
            </a:extLst>
          </p:cNvPr>
          <p:cNvSpPr>
            <a:spLocks noChangeArrowheads="1"/>
          </p:cNvSpPr>
          <p:nvPr userDrawn="1"/>
        </p:nvSpPr>
        <p:spPr bwMode="auto">
          <a:xfrm>
            <a:off x="342900" y="3665483"/>
            <a:ext cx="32232600" cy="12565117"/>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48980" tIns="24490" rIns="48980" bIns="24490" anchor="ct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endParaRPr lang="en-US" altLang="en-US" sz="1275"/>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350294" rtl="0" eaLnBrk="0" fontAlgn="base" hangingPunct="0">
        <a:spcBef>
          <a:spcPct val="0"/>
        </a:spcBef>
        <a:spcAft>
          <a:spcPct val="0"/>
        </a:spcAft>
        <a:defRPr sz="11325">
          <a:solidFill>
            <a:schemeClr val="tx2"/>
          </a:solidFill>
          <a:latin typeface="+mj-lt"/>
          <a:ea typeface="MS PGothic" pitchFamily="34" charset="-128"/>
          <a:cs typeface="ＭＳ Ｐゴシック" charset="0"/>
        </a:defRPr>
      </a:lvl1pPr>
      <a:lvl2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2pPr>
      <a:lvl3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3pPr>
      <a:lvl4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4pPr>
      <a:lvl5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5pPr>
      <a:lvl6pPr marL="244899" algn="l" defTabSz="2350352" rtl="0" eaLnBrk="0" fontAlgn="base" hangingPunct="0">
        <a:spcBef>
          <a:spcPct val="0"/>
        </a:spcBef>
        <a:spcAft>
          <a:spcPct val="0"/>
        </a:spcAft>
        <a:defRPr sz="11325">
          <a:solidFill>
            <a:schemeClr val="tx2"/>
          </a:solidFill>
          <a:latin typeface="Times New Roman" pitchFamily="-1" charset="0"/>
        </a:defRPr>
      </a:lvl6pPr>
      <a:lvl7pPr marL="489798" algn="l" defTabSz="2350352" rtl="0" eaLnBrk="0" fontAlgn="base" hangingPunct="0">
        <a:spcBef>
          <a:spcPct val="0"/>
        </a:spcBef>
        <a:spcAft>
          <a:spcPct val="0"/>
        </a:spcAft>
        <a:defRPr sz="11325">
          <a:solidFill>
            <a:schemeClr val="tx2"/>
          </a:solidFill>
          <a:latin typeface="Times New Roman" pitchFamily="-1" charset="0"/>
        </a:defRPr>
      </a:lvl7pPr>
      <a:lvl8pPr marL="734698" algn="l" defTabSz="2350352" rtl="0" eaLnBrk="0" fontAlgn="base" hangingPunct="0">
        <a:spcBef>
          <a:spcPct val="0"/>
        </a:spcBef>
        <a:spcAft>
          <a:spcPct val="0"/>
        </a:spcAft>
        <a:defRPr sz="11325">
          <a:solidFill>
            <a:schemeClr val="tx2"/>
          </a:solidFill>
          <a:latin typeface="Times New Roman" pitchFamily="-1" charset="0"/>
        </a:defRPr>
      </a:lvl8pPr>
      <a:lvl9pPr marL="979597" algn="l" defTabSz="2350352" rtl="0" eaLnBrk="0" fontAlgn="base" hangingPunct="0">
        <a:spcBef>
          <a:spcPct val="0"/>
        </a:spcBef>
        <a:spcAft>
          <a:spcPct val="0"/>
        </a:spcAft>
        <a:defRPr sz="11325">
          <a:solidFill>
            <a:schemeClr val="tx2"/>
          </a:solidFill>
          <a:latin typeface="Times New Roman" pitchFamily="-1" charset="0"/>
        </a:defRPr>
      </a:lvl9pPr>
    </p:titleStyle>
    <p:bodyStyle>
      <a:lvl1pPr marL="882254" indent="-882254" algn="l" defTabSz="2350294" rtl="0" eaLnBrk="0" fontAlgn="base" hangingPunct="0">
        <a:spcBef>
          <a:spcPct val="20000"/>
        </a:spcBef>
        <a:spcAft>
          <a:spcPct val="0"/>
        </a:spcAft>
        <a:buClr>
          <a:schemeClr val="bg2"/>
        </a:buClr>
        <a:buSzPct val="75000"/>
        <a:buFont typeface="Monotype Sorts" pitchFamily="2" charset="2"/>
        <a:buChar char="n"/>
        <a:defRPr sz="8250">
          <a:solidFill>
            <a:schemeClr val="tx1"/>
          </a:solidFill>
          <a:latin typeface="+mn-lt"/>
          <a:ea typeface="MS PGothic" pitchFamily="34" charset="-128"/>
          <a:cs typeface="ＭＳ Ｐゴシック" charset="0"/>
        </a:defRPr>
      </a:lvl1pPr>
      <a:lvl2pPr marL="1909763" indent="-733425" algn="l" defTabSz="2350294" rtl="0" eaLnBrk="0" fontAlgn="base" hangingPunct="0">
        <a:spcBef>
          <a:spcPct val="20000"/>
        </a:spcBef>
        <a:spcAft>
          <a:spcPct val="0"/>
        </a:spcAft>
        <a:buClr>
          <a:schemeClr val="bg2"/>
        </a:buClr>
        <a:buSzPct val="75000"/>
        <a:buChar char="–"/>
        <a:defRPr sz="7200">
          <a:solidFill>
            <a:schemeClr val="tx1"/>
          </a:solidFill>
          <a:latin typeface="+mn-lt"/>
          <a:ea typeface="MS PGothic" pitchFamily="34" charset="-128"/>
        </a:defRPr>
      </a:lvl2pPr>
      <a:lvl3pPr marL="2938463" indent="-588169" algn="l" defTabSz="2350294" rtl="0" eaLnBrk="0" fontAlgn="base" hangingPunct="0">
        <a:spcBef>
          <a:spcPct val="20000"/>
        </a:spcBef>
        <a:spcAft>
          <a:spcPct val="0"/>
        </a:spcAft>
        <a:buClr>
          <a:schemeClr val="bg2"/>
        </a:buClr>
        <a:buSzPct val="75000"/>
        <a:buFont typeface="Monotype Sorts" pitchFamily="2" charset="2"/>
        <a:buChar char="n"/>
        <a:defRPr sz="6150">
          <a:solidFill>
            <a:schemeClr val="tx1"/>
          </a:solidFill>
          <a:latin typeface="+mn-lt"/>
          <a:ea typeface="MS PGothic" pitchFamily="34" charset="-128"/>
        </a:defRPr>
      </a:lvl3pPr>
      <a:lvl4pPr marL="4113610" indent="-586979" algn="l" defTabSz="2350294" rtl="0" eaLnBrk="0" fontAlgn="base" hangingPunct="0">
        <a:spcBef>
          <a:spcPct val="20000"/>
        </a:spcBef>
        <a:spcAft>
          <a:spcPct val="0"/>
        </a:spcAft>
        <a:buClr>
          <a:schemeClr val="bg2"/>
        </a:buClr>
        <a:buSzPct val="75000"/>
        <a:buChar char="–"/>
        <a:defRPr sz="5175">
          <a:solidFill>
            <a:schemeClr val="tx1"/>
          </a:solidFill>
          <a:latin typeface="+mn-lt"/>
          <a:ea typeface="MS PGothic" pitchFamily="34" charset="-128"/>
        </a:defRPr>
      </a:lvl4pPr>
      <a:lvl5pPr marL="5288756" indent="-585788" algn="l" defTabSz="2350294" rtl="0" eaLnBrk="0" fontAlgn="base" hangingPunct="0">
        <a:spcBef>
          <a:spcPct val="20000"/>
        </a:spcBef>
        <a:spcAft>
          <a:spcPct val="0"/>
        </a:spcAft>
        <a:buClr>
          <a:schemeClr val="bg2"/>
        </a:buClr>
        <a:buSzPct val="75000"/>
        <a:buChar char="•"/>
        <a:defRPr sz="5175">
          <a:solidFill>
            <a:schemeClr val="tx1"/>
          </a:solidFill>
          <a:latin typeface="+mn-lt"/>
          <a:ea typeface="MS PGothic" pitchFamily="34" charset="-128"/>
        </a:defRPr>
      </a:lvl5pPr>
      <a:lvl6pPr marL="5534042"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6pPr>
      <a:lvl7pPr marL="5778941"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7pPr>
      <a:lvl8pPr marL="6023840"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8pPr>
      <a:lvl9pPr marL="6268739"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9pPr>
    </p:bodyStyle>
    <p:otherStyle>
      <a:defPPr>
        <a:defRPr lang="en-US"/>
      </a:defPPr>
      <a:lvl1pPr marL="0" algn="l" defTabSz="244899" rtl="0" eaLnBrk="1" latinLnBrk="0" hangingPunct="1">
        <a:defRPr sz="975" kern="1200">
          <a:solidFill>
            <a:schemeClr val="tx1"/>
          </a:solidFill>
          <a:latin typeface="+mn-lt"/>
          <a:ea typeface="+mn-ea"/>
          <a:cs typeface="+mn-cs"/>
        </a:defRPr>
      </a:lvl1pPr>
      <a:lvl2pPr marL="244899" algn="l" defTabSz="244899" rtl="0" eaLnBrk="1" latinLnBrk="0" hangingPunct="1">
        <a:defRPr sz="975" kern="1200">
          <a:solidFill>
            <a:schemeClr val="tx1"/>
          </a:solidFill>
          <a:latin typeface="+mn-lt"/>
          <a:ea typeface="+mn-ea"/>
          <a:cs typeface="+mn-cs"/>
        </a:defRPr>
      </a:lvl2pPr>
      <a:lvl3pPr marL="489798" algn="l" defTabSz="244899" rtl="0" eaLnBrk="1" latinLnBrk="0" hangingPunct="1">
        <a:defRPr sz="975" kern="1200">
          <a:solidFill>
            <a:schemeClr val="tx1"/>
          </a:solidFill>
          <a:latin typeface="+mn-lt"/>
          <a:ea typeface="+mn-ea"/>
          <a:cs typeface="+mn-cs"/>
        </a:defRPr>
      </a:lvl3pPr>
      <a:lvl4pPr marL="734698" algn="l" defTabSz="244899" rtl="0" eaLnBrk="1" latinLnBrk="0" hangingPunct="1">
        <a:defRPr sz="975" kern="1200">
          <a:solidFill>
            <a:schemeClr val="tx1"/>
          </a:solidFill>
          <a:latin typeface="+mn-lt"/>
          <a:ea typeface="+mn-ea"/>
          <a:cs typeface="+mn-cs"/>
        </a:defRPr>
      </a:lvl4pPr>
      <a:lvl5pPr marL="979597" algn="l" defTabSz="244899" rtl="0" eaLnBrk="1" latinLnBrk="0" hangingPunct="1">
        <a:defRPr sz="975" kern="1200">
          <a:solidFill>
            <a:schemeClr val="tx1"/>
          </a:solidFill>
          <a:latin typeface="+mn-lt"/>
          <a:ea typeface="+mn-ea"/>
          <a:cs typeface="+mn-cs"/>
        </a:defRPr>
      </a:lvl5pPr>
      <a:lvl6pPr marL="1224496" algn="l" defTabSz="244899" rtl="0" eaLnBrk="1" latinLnBrk="0" hangingPunct="1">
        <a:defRPr sz="975" kern="1200">
          <a:solidFill>
            <a:schemeClr val="tx1"/>
          </a:solidFill>
          <a:latin typeface="+mn-lt"/>
          <a:ea typeface="+mn-ea"/>
          <a:cs typeface="+mn-cs"/>
        </a:defRPr>
      </a:lvl6pPr>
      <a:lvl7pPr marL="1469395" algn="l" defTabSz="244899" rtl="0" eaLnBrk="1" latinLnBrk="0" hangingPunct="1">
        <a:defRPr sz="975" kern="1200">
          <a:solidFill>
            <a:schemeClr val="tx1"/>
          </a:solidFill>
          <a:latin typeface="+mn-lt"/>
          <a:ea typeface="+mn-ea"/>
          <a:cs typeface="+mn-cs"/>
        </a:defRPr>
      </a:lvl7pPr>
      <a:lvl8pPr marL="1714295" algn="l" defTabSz="244899" rtl="0" eaLnBrk="1" latinLnBrk="0" hangingPunct="1">
        <a:defRPr sz="975" kern="1200">
          <a:solidFill>
            <a:schemeClr val="tx1"/>
          </a:solidFill>
          <a:latin typeface="+mn-lt"/>
          <a:ea typeface="+mn-ea"/>
          <a:cs typeface="+mn-cs"/>
        </a:defRPr>
      </a:lvl8pPr>
      <a:lvl9pPr marL="1959194" algn="l" defTabSz="244899" rtl="0" eaLnBrk="1" latinLnBrk="0" hangingPunct="1">
        <a:defRPr sz="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1B823-868D-D037-3BB2-1563FBE75468}"/>
              </a:ext>
            </a:extLst>
          </p:cNvPr>
          <p:cNvSpPr/>
          <p:nvPr/>
        </p:nvSpPr>
        <p:spPr bwMode="auto">
          <a:xfrm>
            <a:off x="25811481" y="9483947"/>
            <a:ext cx="3886199" cy="258232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5" name="Rectangle 20">
            <a:extLst>
              <a:ext uri="{FF2B5EF4-FFF2-40B4-BE49-F238E27FC236}">
                <a16:creationId xmlns:a16="http://schemas.microsoft.com/office/drawing/2014/main" id="{D2B02725-5DFA-8C96-7D59-9EBBB0C8FED9}"/>
              </a:ext>
            </a:extLst>
          </p:cNvPr>
          <p:cNvSpPr>
            <a:spLocks noChangeArrowheads="1"/>
          </p:cNvSpPr>
          <p:nvPr/>
        </p:nvSpPr>
        <p:spPr bwMode="auto">
          <a:xfrm>
            <a:off x="706120" y="3906714"/>
            <a:ext cx="10058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200" b="1" dirty="0">
                <a:solidFill>
                  <a:schemeClr val="bg1"/>
                </a:solidFill>
              </a:rPr>
              <a:t>Introduction</a:t>
            </a:r>
          </a:p>
        </p:txBody>
      </p:sp>
      <p:sp>
        <p:nvSpPr>
          <p:cNvPr id="6" name="Rectangle 21">
            <a:extLst>
              <a:ext uri="{FF2B5EF4-FFF2-40B4-BE49-F238E27FC236}">
                <a16:creationId xmlns:a16="http://schemas.microsoft.com/office/drawing/2014/main" id="{C9CAB9DD-F7B3-F020-8314-E4ED1941FFF5}"/>
              </a:ext>
            </a:extLst>
          </p:cNvPr>
          <p:cNvSpPr>
            <a:spLocks noChangeArrowheads="1"/>
          </p:cNvSpPr>
          <p:nvPr/>
        </p:nvSpPr>
        <p:spPr bwMode="auto">
          <a:xfrm>
            <a:off x="22153881" y="12231081"/>
            <a:ext cx="10058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200" b="1">
                <a:solidFill>
                  <a:schemeClr val="bg1"/>
                </a:solidFill>
              </a:rPr>
              <a:t>References</a:t>
            </a:r>
          </a:p>
        </p:txBody>
      </p:sp>
      <p:sp>
        <p:nvSpPr>
          <p:cNvPr id="7" name="Rectangle 22">
            <a:extLst>
              <a:ext uri="{FF2B5EF4-FFF2-40B4-BE49-F238E27FC236}">
                <a16:creationId xmlns:a16="http://schemas.microsoft.com/office/drawing/2014/main" id="{4F120D0F-7AB5-D5F9-7597-AAFCCAD7A4BD}"/>
              </a:ext>
            </a:extLst>
          </p:cNvPr>
          <p:cNvSpPr>
            <a:spLocks noChangeArrowheads="1"/>
          </p:cNvSpPr>
          <p:nvPr/>
        </p:nvSpPr>
        <p:spPr bwMode="auto">
          <a:xfrm>
            <a:off x="11430000" y="3906714"/>
            <a:ext cx="10058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200" b="1">
                <a:solidFill>
                  <a:schemeClr val="bg1"/>
                </a:solidFill>
              </a:rPr>
              <a:t>Methods</a:t>
            </a:r>
          </a:p>
        </p:txBody>
      </p:sp>
      <p:sp>
        <p:nvSpPr>
          <p:cNvPr id="8" name="Rectangle 24">
            <a:extLst>
              <a:ext uri="{FF2B5EF4-FFF2-40B4-BE49-F238E27FC236}">
                <a16:creationId xmlns:a16="http://schemas.microsoft.com/office/drawing/2014/main" id="{9C389349-137F-0670-8A07-2B8386083BE2}"/>
              </a:ext>
            </a:extLst>
          </p:cNvPr>
          <p:cNvSpPr>
            <a:spLocks noChangeArrowheads="1"/>
          </p:cNvSpPr>
          <p:nvPr/>
        </p:nvSpPr>
        <p:spPr bwMode="auto">
          <a:xfrm>
            <a:off x="11430000" y="9690073"/>
            <a:ext cx="10058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200" b="1">
                <a:solidFill>
                  <a:schemeClr val="bg1"/>
                </a:solidFill>
              </a:rPr>
              <a:t>Results</a:t>
            </a:r>
          </a:p>
        </p:txBody>
      </p:sp>
      <p:sp>
        <p:nvSpPr>
          <p:cNvPr id="9" name="Rectangle 25">
            <a:extLst>
              <a:ext uri="{FF2B5EF4-FFF2-40B4-BE49-F238E27FC236}">
                <a16:creationId xmlns:a16="http://schemas.microsoft.com/office/drawing/2014/main" id="{BCBA46A1-64B5-0DD3-0C88-1E83A715DF33}"/>
              </a:ext>
            </a:extLst>
          </p:cNvPr>
          <p:cNvSpPr>
            <a:spLocks noChangeArrowheads="1"/>
          </p:cNvSpPr>
          <p:nvPr/>
        </p:nvSpPr>
        <p:spPr bwMode="auto">
          <a:xfrm>
            <a:off x="22153880" y="3906714"/>
            <a:ext cx="10058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3200" b="1">
                <a:solidFill>
                  <a:schemeClr val="bg1"/>
                </a:solidFill>
              </a:rPr>
              <a:t>Conclusion</a:t>
            </a:r>
          </a:p>
        </p:txBody>
      </p:sp>
      <p:sp>
        <p:nvSpPr>
          <p:cNvPr id="10" name="Title 8">
            <a:extLst>
              <a:ext uri="{FF2B5EF4-FFF2-40B4-BE49-F238E27FC236}">
                <a16:creationId xmlns:a16="http://schemas.microsoft.com/office/drawing/2014/main" id="{5D1C6FD9-F72F-FD69-16F1-AE854F161490}"/>
              </a:ext>
            </a:extLst>
          </p:cNvPr>
          <p:cNvSpPr txBox="1">
            <a:spLocks/>
          </p:cNvSpPr>
          <p:nvPr/>
        </p:nvSpPr>
        <p:spPr>
          <a:xfrm>
            <a:off x="5452533" y="469569"/>
            <a:ext cx="27110267" cy="1467239"/>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400" kern="0" dirty="0">
                <a:solidFill>
                  <a:srgbClr val="0C5449"/>
                </a:solidFill>
              </a:rPr>
              <a:t>Title – this is a 72” x 36”  (6’ x 3’) poster, 88 point </a:t>
            </a:r>
            <a:r>
              <a:rPr lang="en-US" sz="4400" kern="0" dirty="0" err="1">
                <a:solidFill>
                  <a:srgbClr val="0C5449"/>
                </a:solidFill>
              </a:rPr>
              <a:t>Lato</a:t>
            </a:r>
            <a:r>
              <a:rPr lang="en-US" sz="4400" kern="0" dirty="0">
                <a:solidFill>
                  <a:srgbClr val="0C5449"/>
                </a:solidFill>
              </a:rPr>
              <a:t> title heading, </a:t>
            </a:r>
          </a:p>
          <a:p>
            <a:pPr algn="ctr"/>
            <a:r>
              <a:rPr lang="en-US" sz="4400" kern="0" dirty="0">
                <a:solidFill>
                  <a:srgbClr val="0C5449"/>
                </a:solidFill>
              </a:rPr>
              <a:t>legible at 16 feet away when printed at 200%</a:t>
            </a:r>
          </a:p>
        </p:txBody>
      </p:sp>
      <p:sp>
        <p:nvSpPr>
          <p:cNvPr id="11" name="Subtitle 9">
            <a:extLst>
              <a:ext uri="{FF2B5EF4-FFF2-40B4-BE49-F238E27FC236}">
                <a16:creationId xmlns:a16="http://schemas.microsoft.com/office/drawing/2014/main" id="{4B1965EA-AA80-E5F3-245C-FE21FB247E2E}"/>
              </a:ext>
            </a:extLst>
          </p:cNvPr>
          <p:cNvSpPr txBox="1">
            <a:spLocks/>
          </p:cNvSpPr>
          <p:nvPr/>
        </p:nvSpPr>
        <p:spPr>
          <a:xfrm>
            <a:off x="5452533" y="2244291"/>
            <a:ext cx="27110266" cy="1264719"/>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3200" kern="0" dirty="0"/>
              <a:t>Authors and affiliations</a:t>
            </a:r>
          </a:p>
          <a:p>
            <a:pPr marL="0" indent="0" algn="ctr">
              <a:spcBef>
                <a:spcPts val="0"/>
              </a:spcBef>
              <a:buNone/>
            </a:pPr>
            <a:r>
              <a:rPr lang="en-US" sz="3200" kern="0" dirty="0"/>
              <a:t>64 point </a:t>
            </a:r>
            <a:r>
              <a:rPr lang="en-US" sz="3200" kern="0" dirty="0" err="1"/>
              <a:t>Lato</a:t>
            </a:r>
            <a:r>
              <a:rPr lang="en-US" sz="3200" kern="0" dirty="0"/>
              <a:t> medium body when printed at 200%</a:t>
            </a:r>
          </a:p>
        </p:txBody>
      </p:sp>
      <p:sp>
        <p:nvSpPr>
          <p:cNvPr id="12" name="Rectangle 11">
            <a:extLst>
              <a:ext uri="{FF2B5EF4-FFF2-40B4-BE49-F238E27FC236}">
                <a16:creationId xmlns:a16="http://schemas.microsoft.com/office/drawing/2014/main" id="{2F91E6F6-7E53-82E1-D6A1-ECB232ABECA0}"/>
              </a:ext>
            </a:extLst>
          </p:cNvPr>
          <p:cNvSpPr/>
          <p:nvPr/>
        </p:nvSpPr>
        <p:spPr>
          <a:xfrm>
            <a:off x="24748490" y="7709225"/>
            <a:ext cx="2354580" cy="6858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ED67DF7D-F460-B84F-FEBC-AB906F446C5E}"/>
              </a:ext>
            </a:extLst>
          </p:cNvPr>
          <p:cNvSpPr/>
          <p:nvPr/>
        </p:nvSpPr>
        <p:spPr>
          <a:xfrm>
            <a:off x="27343100" y="7709225"/>
            <a:ext cx="2354580" cy="6858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1CC63E46-BEE3-1B34-EEAC-64714CBFCB9A}"/>
              </a:ext>
            </a:extLst>
          </p:cNvPr>
          <p:cNvSpPr/>
          <p:nvPr/>
        </p:nvSpPr>
        <p:spPr>
          <a:xfrm>
            <a:off x="22153880" y="7709225"/>
            <a:ext cx="2354580" cy="6858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a:extLst>
              <a:ext uri="{FF2B5EF4-FFF2-40B4-BE49-F238E27FC236}">
                <a16:creationId xmlns:a16="http://schemas.microsoft.com/office/drawing/2014/main" id="{C3615BDF-10F5-1712-5CE0-A7995C7421F3}"/>
              </a:ext>
            </a:extLst>
          </p:cNvPr>
          <p:cNvSpPr txBox="1"/>
          <p:nvPr/>
        </p:nvSpPr>
        <p:spPr>
          <a:xfrm>
            <a:off x="22153880" y="7065525"/>
            <a:ext cx="7543800" cy="276999"/>
          </a:xfrm>
          <a:prstGeom prst="rect">
            <a:avLst/>
          </a:prstGeom>
          <a:noFill/>
        </p:spPr>
        <p:txBody>
          <a:bodyPr wrap="square" rtlCol="0">
            <a:noAutofit/>
          </a:bodyPr>
          <a:lstStyle/>
          <a:p>
            <a:pPr>
              <a:spcAft>
                <a:spcPts val="900"/>
              </a:spcAft>
            </a:pPr>
            <a:r>
              <a:rPr lang="en-US" sz="1600" dirty="0"/>
              <a:t>Below are 3 accent gradients you can use as part of the WSU color branding.</a:t>
            </a:r>
          </a:p>
        </p:txBody>
      </p:sp>
      <p:sp>
        <p:nvSpPr>
          <p:cNvPr id="16" name="TextBox 15">
            <a:extLst>
              <a:ext uri="{FF2B5EF4-FFF2-40B4-BE49-F238E27FC236}">
                <a16:creationId xmlns:a16="http://schemas.microsoft.com/office/drawing/2014/main" id="{BF219B11-1373-67B3-894D-098BE6CB3EAD}"/>
              </a:ext>
            </a:extLst>
          </p:cNvPr>
          <p:cNvSpPr txBox="1"/>
          <p:nvPr/>
        </p:nvSpPr>
        <p:spPr>
          <a:xfrm>
            <a:off x="779328" y="4754139"/>
            <a:ext cx="10058399" cy="11027741"/>
          </a:xfrm>
          <a:prstGeom prst="rect">
            <a:avLst/>
          </a:prstGeom>
          <a:noFill/>
        </p:spPr>
        <p:txBody>
          <a:bodyPr wrap="square" rtlCol="0">
            <a:noAutofit/>
          </a:bodyPr>
          <a:lstStyle/>
          <a:p>
            <a:pPr>
              <a:spcAft>
                <a:spcPts val="600"/>
              </a:spcAft>
            </a:pPr>
            <a:r>
              <a:rPr lang="en-US" sz="1600" dirty="0"/>
              <a:t>Any posters that are meant to be read at a minimum distance; the following sizes are suggested: (when printed at 200%)</a:t>
            </a:r>
          </a:p>
          <a:p>
            <a:pPr marL="432197" indent="-260747">
              <a:spcAft>
                <a:spcPts val="600"/>
              </a:spcAft>
              <a:buFont typeface="Arial" panose="020B0604020202020204" pitchFamily="34" charset="0"/>
              <a:buChar char="•"/>
            </a:pPr>
            <a:r>
              <a:rPr lang="en-US" sz="1600" dirty="0"/>
              <a:t>Title: 88 pt bolded</a:t>
            </a:r>
          </a:p>
          <a:p>
            <a:pPr marL="432197" indent="-260747">
              <a:spcAft>
                <a:spcPts val="600"/>
              </a:spcAft>
              <a:buFont typeface="Arial" panose="020B0604020202020204" pitchFamily="34" charset="0"/>
              <a:buChar char="•"/>
            </a:pPr>
            <a:r>
              <a:rPr lang="en-US" sz="1600" dirty="0"/>
              <a:t>Authors and affiliations: 54 - 64 pt</a:t>
            </a:r>
          </a:p>
          <a:p>
            <a:pPr marL="432197" indent="-260747">
              <a:spcAft>
                <a:spcPts val="600"/>
              </a:spcAft>
              <a:buFont typeface="Arial" panose="020B0604020202020204" pitchFamily="34" charset="0"/>
              <a:buChar char="•"/>
            </a:pPr>
            <a:r>
              <a:rPr lang="en-US" sz="1600" dirty="0"/>
              <a:t>Headings: 64 pt</a:t>
            </a:r>
          </a:p>
          <a:p>
            <a:pPr marL="432197" indent="-260747">
              <a:spcAft>
                <a:spcPts val="600"/>
              </a:spcAft>
              <a:buFont typeface="Arial" panose="020B0604020202020204" pitchFamily="34" charset="0"/>
              <a:buChar char="•"/>
            </a:pPr>
            <a:r>
              <a:rPr lang="en-US" sz="1600" dirty="0"/>
              <a:t>Body text: 24 - 36 pt</a:t>
            </a:r>
          </a:p>
          <a:p>
            <a:pPr marL="432197" indent="-260747">
              <a:spcAft>
                <a:spcPts val="600"/>
              </a:spcAft>
              <a:buFont typeface="Arial" panose="020B0604020202020204" pitchFamily="34" charset="0"/>
              <a:buChar char="•"/>
            </a:pPr>
            <a:r>
              <a:rPr lang="en-US" sz="1600" dirty="0"/>
              <a:t>Captions: 20 pt</a:t>
            </a:r>
          </a:p>
          <a:p>
            <a:pPr>
              <a:spcAft>
                <a:spcPts val="600"/>
              </a:spcAft>
            </a:pPr>
            <a:r>
              <a:rPr lang="en-US" sz="1600" dirty="0"/>
              <a:t>For readability, the following sizes are suggested for the body text:</a:t>
            </a:r>
          </a:p>
          <a:p>
            <a:pPr marL="432197" indent="-260747">
              <a:spcAft>
                <a:spcPts val="600"/>
              </a:spcAft>
              <a:buFont typeface="Arial" panose="020B0604020202020204" pitchFamily="34" charset="0"/>
              <a:buChar char="•"/>
            </a:pPr>
            <a:r>
              <a:rPr lang="en-US" sz="1600" dirty="0"/>
              <a:t>To be legible at 6 feet use 30 point. (most common for conferences)</a:t>
            </a:r>
          </a:p>
          <a:p>
            <a:pPr marL="432197" indent="-260747">
              <a:spcAft>
                <a:spcPts val="600"/>
              </a:spcAft>
              <a:buFont typeface="Arial" panose="020B0604020202020204" pitchFamily="34" charset="0"/>
              <a:buChar char="•"/>
            </a:pPr>
            <a:r>
              <a:rPr lang="en-US" sz="1600" dirty="0"/>
              <a:t>To be legible at 10 feet use 48 point.</a:t>
            </a:r>
          </a:p>
          <a:p>
            <a:pPr marL="432197" indent="-260747">
              <a:spcAft>
                <a:spcPts val="600"/>
              </a:spcAft>
              <a:buFont typeface="Arial" panose="020B0604020202020204" pitchFamily="34" charset="0"/>
              <a:buChar char="•"/>
            </a:pPr>
            <a:r>
              <a:rPr lang="en-US" sz="1600" dirty="0"/>
              <a:t>To be legible at 12 feet use 60 point.</a:t>
            </a:r>
          </a:p>
          <a:p>
            <a:pPr marL="432197" indent="-260747">
              <a:spcAft>
                <a:spcPts val="600"/>
              </a:spcAft>
              <a:buFont typeface="Arial" panose="020B0604020202020204" pitchFamily="34" charset="0"/>
              <a:buChar char="•"/>
            </a:pPr>
            <a:r>
              <a:rPr lang="en-US" sz="1600" dirty="0"/>
              <a:t>To be legible at 14 feet use 72 point.</a:t>
            </a:r>
          </a:p>
          <a:p>
            <a:pPr marL="171450">
              <a:spcAft>
                <a:spcPts val="600"/>
              </a:spcAft>
            </a:pPr>
            <a:r>
              <a:rPr lang="en-US" sz="1600" dirty="0"/>
              <a:t>Text and figures should be readable from around 5-7 feet away</a:t>
            </a:r>
          </a:p>
          <a:p>
            <a:pPr marL="432197" indent="-260747">
              <a:spcAft>
                <a:spcPts val="6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432197" indent="-260747">
              <a:spcAft>
                <a:spcPts val="6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6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pPr>
              <a:spcAft>
                <a:spcPts val="600"/>
              </a:spcAft>
            </a:pPr>
            <a:r>
              <a:rPr lang="en-US" sz="1600" b="1" dirty="0"/>
              <a:t>Text – good examples</a:t>
            </a:r>
          </a:p>
          <a:p>
            <a:pPr>
              <a:spcAft>
                <a:spcPts val="600"/>
              </a:spcAft>
            </a:pPr>
            <a:r>
              <a:rPr lang="en-US" sz="1600" dirty="0"/>
              <a:t>Text should be high contrast, the following provide the best contrast for reading and printing:</a:t>
            </a:r>
          </a:p>
          <a:p>
            <a:pPr marL="434579" indent="-308372">
              <a:spcAft>
                <a:spcPts val="600"/>
              </a:spcAft>
              <a:buFont typeface="Arial" panose="020B0604020202020204" pitchFamily="34" charset="0"/>
              <a:buChar char="•"/>
            </a:pPr>
            <a:r>
              <a:rPr lang="en-US" sz="1600" dirty="0"/>
              <a:t>Black on white</a:t>
            </a:r>
          </a:p>
          <a:p>
            <a:pPr marL="434579" indent="-308372">
              <a:spcAft>
                <a:spcPts val="600"/>
              </a:spcAft>
              <a:buFont typeface="Arial" panose="020B0604020202020204" pitchFamily="34" charset="0"/>
              <a:buChar char="•"/>
            </a:pPr>
            <a:r>
              <a:rPr lang="en-US" sz="1600" dirty="0">
                <a:solidFill>
                  <a:srgbClr val="00594F"/>
                </a:solidFill>
              </a:rPr>
              <a:t>WSU primary green on white</a:t>
            </a:r>
          </a:p>
          <a:p>
            <a:pPr marL="434579" indent="-308372">
              <a:spcAft>
                <a:spcPts val="600"/>
              </a:spcAft>
              <a:buFont typeface="Arial" panose="020B0604020202020204" pitchFamily="34" charset="0"/>
              <a:buChar char="•"/>
            </a:pPr>
            <a:r>
              <a:rPr lang="en-US" sz="1600" dirty="0">
                <a:solidFill>
                  <a:schemeClr val="bg2">
                    <a:lumMod val="25000"/>
                  </a:schemeClr>
                </a:solidFill>
              </a:rPr>
              <a:t>Dark gray on white</a:t>
            </a:r>
          </a:p>
          <a:p>
            <a:pPr marL="434579" indent="-308372">
              <a:spcAft>
                <a:spcPts val="60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434579" indent="-308372">
              <a:spcAft>
                <a:spcPts val="60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434579" indent="-308372">
              <a:spcAft>
                <a:spcPts val="60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p:txBody>
      </p:sp>
      <p:graphicFrame>
        <p:nvGraphicFramePr>
          <p:cNvPr id="17" name="Chart 16">
            <a:extLst>
              <a:ext uri="{FF2B5EF4-FFF2-40B4-BE49-F238E27FC236}">
                <a16:creationId xmlns:a16="http://schemas.microsoft.com/office/drawing/2014/main" id="{1406C803-69FA-7882-F8DF-9A7CD709F918}"/>
              </a:ext>
            </a:extLst>
          </p:cNvPr>
          <p:cNvGraphicFramePr/>
          <p:nvPr>
            <p:extLst>
              <p:ext uri="{D42A27DB-BD31-4B8C-83A1-F6EECF244321}">
                <p14:modId xmlns:p14="http://schemas.microsoft.com/office/powerpoint/2010/main" val="3283419594"/>
              </p:ext>
            </p:extLst>
          </p:nvPr>
        </p:nvGraphicFramePr>
        <p:xfrm>
          <a:off x="17220347" y="12426531"/>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F5E0A9CD-0624-6551-F542-2C3A0898EE91}"/>
              </a:ext>
            </a:extLst>
          </p:cNvPr>
          <p:cNvSpPr txBox="1"/>
          <p:nvPr/>
        </p:nvSpPr>
        <p:spPr>
          <a:xfrm>
            <a:off x="11434800" y="4754140"/>
            <a:ext cx="10053599" cy="3759361"/>
          </a:xfrm>
          <a:prstGeom prst="rect">
            <a:avLst/>
          </a:prstGeom>
          <a:noFill/>
        </p:spPr>
        <p:txBody>
          <a:bodyPr wrap="square" numCol="2" spcCol="9144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endParaRPr lang="en-US" sz="1600" dirty="0"/>
          </a:p>
          <a:p>
            <a:endParaRPr lang="en-US" sz="1600" dirty="0"/>
          </a:p>
          <a:p>
            <a:endParaRPr lang="en-US" sz="1600" dirty="0"/>
          </a:p>
          <a:p>
            <a:endParaRPr lang="en-US" sz="1600" dirty="0"/>
          </a:p>
          <a:p>
            <a:endParaRPr lang="en-US" sz="1600" dirty="0"/>
          </a:p>
          <a:p>
            <a:pPr marL="342900" indent="-251222">
              <a:buFont typeface="Arial" panose="020B0604020202020204" pitchFamily="34" charset="0"/>
              <a:buChar char="•"/>
            </a:pPr>
            <a:r>
              <a:rPr lang="en-US" sz="1600" dirty="0"/>
              <a:t>Black on white</a:t>
            </a:r>
          </a:p>
          <a:p>
            <a:pPr marL="342900" indent="-251222">
              <a:buFont typeface="Arial" panose="020B0604020202020204" pitchFamily="34" charset="0"/>
              <a:buChar char="•"/>
            </a:pPr>
            <a:r>
              <a:rPr lang="en-US" sz="1600" dirty="0">
                <a:solidFill>
                  <a:srgbClr val="3D7A67"/>
                </a:solidFill>
                <a:highlight>
                  <a:srgbClr val="093F39"/>
                </a:highlight>
              </a:rPr>
              <a:t>Light green on WSU primary green</a:t>
            </a:r>
          </a:p>
          <a:p>
            <a:pPr marL="342900" indent="-251222">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42900" indent="-251222">
              <a:buFont typeface="Arial" panose="020B0604020202020204" pitchFamily="34" charset="0"/>
              <a:buChar char="•"/>
            </a:pPr>
            <a:r>
              <a:rPr lang="en-US" sz="1600" b="1" dirty="0">
                <a:solidFill>
                  <a:schemeClr val="bg1"/>
                </a:solidFill>
                <a:highlight>
                  <a:srgbClr val="FFC844"/>
                </a:highlight>
              </a:rPr>
              <a:t>White on WSU primary yellow </a:t>
            </a:r>
          </a:p>
          <a:p>
            <a:pPr marL="342900" indent="-251222">
              <a:buFont typeface="Arial" panose="020B0604020202020204" pitchFamily="34" charset="0"/>
              <a:buChar char="•"/>
            </a:pPr>
            <a:r>
              <a:rPr lang="en-US" sz="1600" b="1" dirty="0">
                <a:highlight>
                  <a:srgbClr val="00594F"/>
                </a:highlight>
              </a:rPr>
              <a:t>Black on WSU primary green</a:t>
            </a:r>
            <a:endParaRPr lang="en-US" sz="1600" dirty="0"/>
          </a:p>
          <a:p>
            <a:pPr marL="342900" indent="-251222">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23CA24EB-E476-5834-97AF-87C6470552C7}"/>
              </a:ext>
            </a:extLst>
          </p:cNvPr>
          <p:cNvSpPr txBox="1"/>
          <p:nvPr/>
        </p:nvSpPr>
        <p:spPr>
          <a:xfrm>
            <a:off x="22153879" y="14759303"/>
            <a:ext cx="10058399" cy="1081305"/>
          </a:xfrm>
          <a:prstGeom prst="rect">
            <a:avLst/>
          </a:prstGeom>
          <a:noFill/>
        </p:spPr>
        <p:txBody>
          <a:bodyPr wrap="square" rtlCol="0">
            <a:noAutofit/>
          </a:bodyPr>
          <a:lstStyle/>
          <a:p>
            <a:pPr>
              <a:spcAft>
                <a:spcPts val="9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AF4E7CDD-D142-4F68-95D6-F9AE52A517AE}"/>
              </a:ext>
            </a:extLst>
          </p:cNvPr>
          <p:cNvSpPr/>
          <p:nvPr/>
        </p:nvSpPr>
        <p:spPr bwMode="auto">
          <a:xfrm>
            <a:off x="22153880" y="6115051"/>
            <a:ext cx="2354580" cy="8001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350" dirty="0">
                <a:solidFill>
                  <a:schemeClr val="bg1"/>
                </a:solidFill>
              </a:rPr>
              <a:t>WSU primary green</a:t>
            </a:r>
          </a:p>
          <a:p>
            <a:pPr algn="ctr" defTabSz="2821781" fontAlgn="base">
              <a:spcBef>
                <a:spcPct val="0"/>
              </a:spcBef>
              <a:spcAft>
                <a:spcPct val="0"/>
              </a:spcAft>
            </a:pPr>
            <a:r>
              <a:rPr lang="nn-NO" sz="1350" dirty="0">
                <a:solidFill>
                  <a:schemeClr val="bg1"/>
                </a:solidFill>
              </a:rPr>
              <a:t>hex (#0c5449)</a:t>
            </a:r>
            <a:br>
              <a:rPr lang="nn-NO" sz="1350" dirty="0">
                <a:solidFill>
                  <a:schemeClr val="bg1"/>
                </a:solidFill>
              </a:rPr>
            </a:br>
            <a:r>
              <a:rPr lang="nn-NO" sz="1350" dirty="0">
                <a:solidFill>
                  <a:schemeClr val="bg1"/>
                </a:solidFill>
              </a:rPr>
              <a:t>rgb (12, 84, 73)</a:t>
            </a:r>
            <a:endParaRPr lang="en-US" sz="1350" dirty="0">
              <a:solidFill>
                <a:schemeClr val="bg1"/>
              </a:solidFill>
            </a:endParaRPr>
          </a:p>
        </p:txBody>
      </p:sp>
      <p:sp>
        <p:nvSpPr>
          <p:cNvPr id="21" name="Rectangle 20">
            <a:extLst>
              <a:ext uri="{FF2B5EF4-FFF2-40B4-BE49-F238E27FC236}">
                <a16:creationId xmlns:a16="http://schemas.microsoft.com/office/drawing/2014/main" id="{8D3B7372-FD17-B9CD-C653-66F73BE4DB30}"/>
              </a:ext>
            </a:extLst>
          </p:cNvPr>
          <p:cNvSpPr/>
          <p:nvPr/>
        </p:nvSpPr>
        <p:spPr bwMode="auto">
          <a:xfrm>
            <a:off x="24748490" y="6115051"/>
            <a:ext cx="2354580" cy="8001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350" dirty="0">
                <a:solidFill>
                  <a:srgbClr val="093F39"/>
                </a:solidFill>
              </a:rPr>
              <a:t>WSU primary yellow</a:t>
            </a:r>
          </a:p>
          <a:p>
            <a:pPr algn="ctr" defTabSz="2821781" fontAlgn="base">
              <a:spcBef>
                <a:spcPct val="0"/>
              </a:spcBef>
              <a:spcAft>
                <a:spcPct val="0"/>
              </a:spcAft>
            </a:pPr>
            <a:r>
              <a:rPr lang="en-US" sz="1350" dirty="0">
                <a:solidFill>
                  <a:srgbClr val="093F39"/>
                </a:solidFill>
              </a:rPr>
              <a:t>hex (#ffcc33)</a:t>
            </a:r>
            <a:br>
              <a:rPr lang="en-US" sz="1350" dirty="0">
                <a:solidFill>
                  <a:srgbClr val="093F39"/>
                </a:solidFill>
              </a:rPr>
            </a:br>
            <a:r>
              <a:rPr lang="en-US" sz="1350" dirty="0" err="1">
                <a:solidFill>
                  <a:srgbClr val="093F39"/>
                </a:solidFill>
              </a:rPr>
              <a:t>rgb</a:t>
            </a:r>
            <a:r>
              <a:rPr lang="en-US" sz="1350" dirty="0">
                <a:solidFill>
                  <a:srgbClr val="093F39"/>
                </a:solidFill>
              </a:rPr>
              <a:t> (255, 204, 51)</a:t>
            </a:r>
          </a:p>
        </p:txBody>
      </p:sp>
      <p:sp>
        <p:nvSpPr>
          <p:cNvPr id="22" name="Rectangle 21">
            <a:extLst>
              <a:ext uri="{FF2B5EF4-FFF2-40B4-BE49-F238E27FC236}">
                <a16:creationId xmlns:a16="http://schemas.microsoft.com/office/drawing/2014/main" id="{B254D8DB-22CE-E9D3-EBAC-0496744D09C9}"/>
              </a:ext>
            </a:extLst>
          </p:cNvPr>
          <p:cNvSpPr/>
          <p:nvPr/>
        </p:nvSpPr>
        <p:spPr bwMode="auto">
          <a:xfrm>
            <a:off x="27343100" y="6115051"/>
            <a:ext cx="2354580" cy="800100"/>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350" dirty="0">
                <a:solidFill>
                  <a:srgbClr val="093F39"/>
                </a:solidFill>
              </a:rPr>
              <a:t>Grey accent</a:t>
            </a:r>
          </a:p>
          <a:p>
            <a:pPr algn="ctr" defTabSz="2821781" fontAlgn="base">
              <a:spcBef>
                <a:spcPct val="0"/>
              </a:spcBef>
              <a:spcAft>
                <a:spcPct val="0"/>
              </a:spcAft>
            </a:pPr>
            <a:r>
              <a:rPr lang="nn-NO" sz="1350" dirty="0">
                <a:solidFill>
                  <a:srgbClr val="093F39"/>
                </a:solidFill>
              </a:rPr>
              <a:t>hex (#d9d9d9)</a:t>
            </a:r>
            <a:br>
              <a:rPr lang="nn-NO" sz="1350" dirty="0">
                <a:solidFill>
                  <a:srgbClr val="093F39"/>
                </a:solidFill>
              </a:rPr>
            </a:br>
            <a:r>
              <a:rPr lang="nn-NO" sz="1350" dirty="0">
                <a:solidFill>
                  <a:srgbClr val="093F39"/>
                </a:solidFill>
              </a:rPr>
              <a:t>rgb (217, 217, 217)</a:t>
            </a:r>
            <a:endParaRPr lang="en-US" sz="1350" dirty="0">
              <a:solidFill>
                <a:srgbClr val="093F39"/>
              </a:solidFill>
            </a:endParaRPr>
          </a:p>
        </p:txBody>
      </p:sp>
      <p:sp>
        <p:nvSpPr>
          <p:cNvPr id="23" name="Rectangle 21">
            <a:extLst>
              <a:ext uri="{FF2B5EF4-FFF2-40B4-BE49-F238E27FC236}">
                <a16:creationId xmlns:a16="http://schemas.microsoft.com/office/drawing/2014/main" id="{7F89E7FA-B5FA-D21B-A448-FC844D8B2B56}"/>
              </a:ext>
            </a:extLst>
          </p:cNvPr>
          <p:cNvSpPr>
            <a:spLocks noChangeArrowheads="1"/>
          </p:cNvSpPr>
          <p:nvPr/>
        </p:nvSpPr>
        <p:spPr bwMode="auto">
          <a:xfrm>
            <a:off x="22153880" y="13058088"/>
            <a:ext cx="10058400" cy="68580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3200" b="1">
                <a:solidFill>
                  <a:srgbClr val="093F39"/>
                </a:solidFill>
              </a:rPr>
              <a:t>References</a:t>
            </a:r>
          </a:p>
        </p:txBody>
      </p:sp>
      <p:sp>
        <p:nvSpPr>
          <p:cNvPr id="24" name="Rectangle 21">
            <a:extLst>
              <a:ext uri="{FF2B5EF4-FFF2-40B4-BE49-F238E27FC236}">
                <a16:creationId xmlns:a16="http://schemas.microsoft.com/office/drawing/2014/main" id="{0085745B-B40D-4F6B-647E-08373416701F}"/>
              </a:ext>
            </a:extLst>
          </p:cNvPr>
          <p:cNvSpPr>
            <a:spLocks noChangeArrowheads="1"/>
          </p:cNvSpPr>
          <p:nvPr/>
        </p:nvSpPr>
        <p:spPr bwMode="auto">
          <a:xfrm>
            <a:off x="22153880" y="13908695"/>
            <a:ext cx="10058400" cy="68580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3200" b="1">
                <a:solidFill>
                  <a:srgbClr val="093F39"/>
                </a:solidFill>
              </a:rPr>
              <a:t>References</a:t>
            </a:r>
          </a:p>
        </p:txBody>
      </p:sp>
      <p:sp>
        <p:nvSpPr>
          <p:cNvPr id="25" name="TextBox 24">
            <a:extLst>
              <a:ext uri="{FF2B5EF4-FFF2-40B4-BE49-F238E27FC236}">
                <a16:creationId xmlns:a16="http://schemas.microsoft.com/office/drawing/2014/main" id="{26E2153F-1C65-7964-91B3-A801C145A5E3}"/>
              </a:ext>
            </a:extLst>
          </p:cNvPr>
          <p:cNvSpPr txBox="1"/>
          <p:nvPr/>
        </p:nvSpPr>
        <p:spPr>
          <a:xfrm>
            <a:off x="22153879" y="4754139"/>
            <a:ext cx="10053599" cy="1196103"/>
          </a:xfrm>
          <a:prstGeom prst="rect">
            <a:avLst/>
          </a:prstGeom>
          <a:noFill/>
        </p:spPr>
        <p:txBody>
          <a:bodyPr wrap="square" rtlCol="0">
            <a:noAutofit/>
          </a:bodyPr>
          <a:lstStyle/>
          <a:p>
            <a:pPr>
              <a:spcAft>
                <a:spcPts val="900"/>
              </a:spcAft>
            </a:pPr>
            <a:r>
              <a:rPr lang="en-US" sz="1600" b="1" dirty="0"/>
              <a:t>WSU color branding quick guide. </a:t>
            </a:r>
          </a:p>
          <a:p>
            <a:pPr>
              <a:spcAft>
                <a:spcPts val="9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26" name="TextBox 25">
            <a:extLst>
              <a:ext uri="{FF2B5EF4-FFF2-40B4-BE49-F238E27FC236}">
                <a16:creationId xmlns:a16="http://schemas.microsoft.com/office/drawing/2014/main" id="{CCDE2378-1230-6660-A9AA-0043B5A580BB}"/>
              </a:ext>
            </a:extLst>
          </p:cNvPr>
          <p:cNvSpPr txBox="1"/>
          <p:nvPr/>
        </p:nvSpPr>
        <p:spPr>
          <a:xfrm>
            <a:off x="22153880" y="8513502"/>
            <a:ext cx="9985192" cy="584775"/>
          </a:xfrm>
          <a:prstGeom prst="rect">
            <a:avLst/>
          </a:prstGeom>
          <a:noFill/>
        </p:spPr>
        <p:txBody>
          <a:bodyPr wrap="square" rtlCol="0">
            <a:spAutoFit/>
          </a:bodyPr>
          <a:lstStyle/>
          <a:p>
            <a:pPr>
              <a:spcAft>
                <a:spcPts val="9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CEB0AA8B-3FCA-EB17-F2AA-3E48CD66AB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48742" y="9561887"/>
            <a:ext cx="2143125" cy="1502331"/>
          </a:xfrm>
          <a:prstGeom prst="rect">
            <a:avLst/>
          </a:prstGeom>
        </p:spPr>
      </p:pic>
      <p:pic>
        <p:nvPicPr>
          <p:cNvPr id="28" name="Picture 27" descr="Logo, company name&#10;&#10;Description automatically generated">
            <a:extLst>
              <a:ext uri="{FF2B5EF4-FFF2-40B4-BE49-F238E27FC236}">
                <a16:creationId xmlns:a16="http://schemas.microsoft.com/office/drawing/2014/main" id="{29D51C93-871C-A866-3ED3-8B974C2E83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76817" y="9656315"/>
            <a:ext cx="2143125" cy="1502331"/>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CA745B5D-D869-3859-1B8A-523DA71F0E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91554" y="11300432"/>
            <a:ext cx="2857500" cy="725805"/>
          </a:xfrm>
          <a:prstGeom prst="rect">
            <a:avLst/>
          </a:prstGeom>
        </p:spPr>
      </p:pic>
      <p:pic>
        <p:nvPicPr>
          <p:cNvPr id="30" name="Picture 29" descr="Text&#10;&#10;Description automatically generated">
            <a:extLst>
              <a:ext uri="{FF2B5EF4-FFF2-40B4-BE49-F238E27FC236}">
                <a16:creationId xmlns:a16="http://schemas.microsoft.com/office/drawing/2014/main" id="{E77039C9-DFC8-A293-64BA-0ED0B51BDA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419629" y="11401214"/>
            <a:ext cx="2857500" cy="725805"/>
          </a:xfrm>
          <a:prstGeom prst="rect">
            <a:avLst/>
          </a:prstGeom>
        </p:spPr>
      </p:pic>
      <p:sp>
        <p:nvSpPr>
          <p:cNvPr id="31" name="TextBox 30">
            <a:extLst>
              <a:ext uri="{FF2B5EF4-FFF2-40B4-BE49-F238E27FC236}">
                <a16:creationId xmlns:a16="http://schemas.microsoft.com/office/drawing/2014/main" id="{FC3646C9-EF36-C834-A487-17B028B0E926}"/>
              </a:ext>
            </a:extLst>
          </p:cNvPr>
          <p:cNvSpPr txBox="1"/>
          <p:nvPr/>
        </p:nvSpPr>
        <p:spPr>
          <a:xfrm>
            <a:off x="11434801" y="10546839"/>
            <a:ext cx="10053598" cy="1131079"/>
          </a:xfrm>
          <a:prstGeom prst="rect">
            <a:avLst/>
          </a:prstGeom>
          <a:noFill/>
        </p:spPr>
        <p:txBody>
          <a:bodyPr wrap="square" rtlCol="0">
            <a:noAutofit/>
          </a:bodyPr>
          <a:lstStyle/>
          <a:p>
            <a:pPr marL="257175" indent="-257175">
              <a:spcAft>
                <a:spcPts val="9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57175" indent="-257175">
              <a:spcAft>
                <a:spcPts val="900"/>
              </a:spcAft>
              <a:buFont typeface="Arial" panose="020B0604020202020204" pitchFamily="34" charset="0"/>
              <a:buChar char="•"/>
            </a:pPr>
            <a:r>
              <a:rPr lang="en-US" sz="1600" dirty="0"/>
              <a:t>Figures (Figure 1) should advance the points you’re making in the text</a:t>
            </a:r>
          </a:p>
          <a:p>
            <a:pPr marL="257175" indent="-257175">
              <a:spcAft>
                <a:spcPts val="900"/>
              </a:spcAft>
              <a:buFont typeface="Arial" panose="020B0604020202020204" pitchFamily="34" charset="0"/>
              <a:buChar char="•"/>
            </a:pPr>
            <a:r>
              <a:rPr lang="en-US" sz="1600"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1298AE5F-5E75-97AE-B50E-BC8CAFC407AF}"/>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755199" y="12630567"/>
            <a:ext cx="3737609" cy="2330434"/>
          </a:xfrm>
          <a:prstGeom prst="rect">
            <a:avLst/>
          </a:prstGeom>
        </p:spPr>
      </p:pic>
      <p:sp>
        <p:nvSpPr>
          <p:cNvPr id="33" name="TextBox 32">
            <a:extLst>
              <a:ext uri="{FF2B5EF4-FFF2-40B4-BE49-F238E27FC236}">
                <a16:creationId xmlns:a16="http://schemas.microsoft.com/office/drawing/2014/main" id="{F0F98039-83CE-8176-555C-198BBAED1C9A}"/>
              </a:ext>
            </a:extLst>
          </p:cNvPr>
          <p:cNvSpPr txBox="1"/>
          <p:nvPr/>
        </p:nvSpPr>
        <p:spPr>
          <a:xfrm>
            <a:off x="11688801" y="15330977"/>
            <a:ext cx="3804006"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79DEEEDB-5BFF-9186-C243-E844350AB9B7}"/>
              </a:ext>
            </a:extLst>
          </p:cNvPr>
          <p:cNvSpPr txBox="1"/>
          <p:nvPr/>
        </p:nvSpPr>
        <p:spPr>
          <a:xfrm>
            <a:off x="17684394" y="15348289"/>
            <a:ext cx="3804006" cy="246221"/>
          </a:xfrm>
          <a:prstGeom prst="rect">
            <a:avLst/>
          </a:prstGeom>
          <a:noFill/>
        </p:spPr>
        <p:txBody>
          <a:bodyPr wrap="square" rtlCol="0">
            <a:spAutoFit/>
          </a:bodyPr>
          <a:lstStyle/>
          <a:p>
            <a:r>
              <a:rPr lang="en-US" sz="1000" dirty="0"/>
              <a:t>Figure 2 – example chart</a:t>
            </a:r>
          </a:p>
        </p:txBody>
      </p:sp>
      <p:pic>
        <p:nvPicPr>
          <p:cNvPr id="36" name="Picture 35" descr="Logo, company name&#10;&#10;Description automatically generated">
            <a:extLst>
              <a:ext uri="{FF2B5EF4-FFF2-40B4-BE49-F238E27FC236}">
                <a16:creationId xmlns:a16="http://schemas.microsoft.com/office/drawing/2014/main" id="{AB546FD5-892B-2C96-BB1C-FB0C271108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660" y="296744"/>
            <a:ext cx="4149428" cy="2908750"/>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TotalTime>
  <Words>778</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Lato Heavy</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WSU SOM 6x3 PowerPoint poster template</cp:keywords>
  <cp:lastModifiedBy>Matthew Garin</cp:lastModifiedBy>
  <cp:revision>17</cp:revision>
  <dcterms:created xsi:type="dcterms:W3CDTF">2023-01-17T21:18:07Z</dcterms:created>
  <dcterms:modified xsi:type="dcterms:W3CDTF">2023-02-12T17:04:51Z</dcterms:modified>
  <cp:category>poster template</cp:category>
</cp:coreProperties>
</file>