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918400" cy="43891200"/>
  <p:notesSz cx="6858000" cy="9144000"/>
  <p:defaultTextStyle>
    <a:defPPr>
      <a:defRPr lang="en-US"/>
    </a:defPPr>
    <a:lvl1pPr marL="0" algn="l" defTabSz="640080" rtl="0" eaLnBrk="1" latinLnBrk="0" hangingPunct="1">
      <a:defRPr sz="2520" kern="1200">
        <a:solidFill>
          <a:schemeClr val="tx1"/>
        </a:solidFill>
        <a:latin typeface="+mn-lt"/>
        <a:ea typeface="+mn-ea"/>
        <a:cs typeface="+mn-cs"/>
      </a:defRPr>
    </a:lvl1pPr>
    <a:lvl2pPr marL="640080" algn="l" defTabSz="640080" rtl="0" eaLnBrk="1" latinLnBrk="0" hangingPunct="1">
      <a:defRPr sz="2520" kern="1200">
        <a:solidFill>
          <a:schemeClr val="tx1"/>
        </a:solidFill>
        <a:latin typeface="+mn-lt"/>
        <a:ea typeface="+mn-ea"/>
        <a:cs typeface="+mn-cs"/>
      </a:defRPr>
    </a:lvl2pPr>
    <a:lvl3pPr marL="1280160" algn="l" defTabSz="640080" rtl="0" eaLnBrk="1" latinLnBrk="0" hangingPunct="1">
      <a:defRPr sz="2520" kern="1200">
        <a:solidFill>
          <a:schemeClr val="tx1"/>
        </a:solidFill>
        <a:latin typeface="+mn-lt"/>
        <a:ea typeface="+mn-ea"/>
        <a:cs typeface="+mn-cs"/>
      </a:defRPr>
    </a:lvl3pPr>
    <a:lvl4pPr marL="1920240" algn="l" defTabSz="640080" rtl="0" eaLnBrk="1" latinLnBrk="0" hangingPunct="1">
      <a:defRPr sz="2520" kern="1200">
        <a:solidFill>
          <a:schemeClr val="tx1"/>
        </a:solidFill>
        <a:latin typeface="+mn-lt"/>
        <a:ea typeface="+mn-ea"/>
        <a:cs typeface="+mn-cs"/>
      </a:defRPr>
    </a:lvl4pPr>
    <a:lvl5pPr marL="2560320" algn="l" defTabSz="640080" rtl="0" eaLnBrk="1" latinLnBrk="0" hangingPunct="1">
      <a:defRPr sz="2520" kern="1200">
        <a:solidFill>
          <a:schemeClr val="tx1"/>
        </a:solidFill>
        <a:latin typeface="+mn-lt"/>
        <a:ea typeface="+mn-ea"/>
        <a:cs typeface="+mn-cs"/>
      </a:defRPr>
    </a:lvl5pPr>
    <a:lvl6pPr marL="3200400" algn="l" defTabSz="640080" rtl="0" eaLnBrk="1" latinLnBrk="0" hangingPunct="1">
      <a:defRPr sz="2520" kern="1200">
        <a:solidFill>
          <a:schemeClr val="tx1"/>
        </a:solidFill>
        <a:latin typeface="+mn-lt"/>
        <a:ea typeface="+mn-ea"/>
        <a:cs typeface="+mn-cs"/>
      </a:defRPr>
    </a:lvl6pPr>
    <a:lvl7pPr marL="3840480" algn="l" defTabSz="640080" rtl="0" eaLnBrk="1" latinLnBrk="0" hangingPunct="1">
      <a:defRPr sz="2520" kern="1200">
        <a:solidFill>
          <a:schemeClr val="tx1"/>
        </a:solidFill>
        <a:latin typeface="+mn-lt"/>
        <a:ea typeface="+mn-ea"/>
        <a:cs typeface="+mn-cs"/>
      </a:defRPr>
    </a:lvl7pPr>
    <a:lvl8pPr marL="4480560" algn="l" defTabSz="640080" rtl="0" eaLnBrk="1" latinLnBrk="0" hangingPunct="1">
      <a:defRPr sz="2520" kern="1200">
        <a:solidFill>
          <a:schemeClr val="tx1"/>
        </a:solidFill>
        <a:latin typeface="+mn-lt"/>
        <a:ea typeface="+mn-ea"/>
        <a:cs typeface="+mn-cs"/>
      </a:defRPr>
    </a:lvl8pPr>
    <a:lvl9pPr marL="5120640" algn="l" defTabSz="640080" rtl="0" eaLnBrk="1" latinLnBrk="0" hangingPunct="1">
      <a:defRPr sz="25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20" d="100"/>
          <a:sy n="20" d="100"/>
        </p:scale>
        <p:origin x="3088"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8D6-E14C-B925-6CD3E66C451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8D6-E14C-B925-6CD3E66C451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8D6-E14C-B925-6CD3E66C451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8D6-E14C-B925-6CD3E66C451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8D6-E14C-B925-6CD3E66C451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x3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782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15C4A1-BE7D-B756-4637-3ECE3DEE9D1D}"/>
              </a:ext>
            </a:extLst>
          </p:cNvPr>
          <p:cNvSpPr>
            <a:spLocks noChangeArrowheads="1"/>
          </p:cNvSpPr>
          <p:nvPr userDrawn="1"/>
        </p:nvSpPr>
        <p:spPr bwMode="auto">
          <a:xfrm>
            <a:off x="342900" y="8683083"/>
            <a:ext cx="32232599" cy="34598517"/>
          </a:xfrm>
          <a:prstGeom prst="rect">
            <a:avLst/>
          </a:prstGeom>
          <a:gradFill flip="none" rotWithShape="1">
            <a:gsLst>
              <a:gs pos="70000">
                <a:schemeClr val="bg1"/>
              </a:gs>
              <a:gs pos="30000">
                <a:schemeClr val="bg1"/>
              </a:gs>
              <a:gs pos="0">
                <a:srgbClr val="FFF2C9"/>
              </a:gs>
              <a:gs pos="100000">
                <a:srgbClr val="C9E5DB"/>
              </a:gs>
            </a:gsLst>
            <a:lin ang="2700000" scaled="1"/>
            <a:tileRect/>
          </a:gradFill>
          <a:ln w="9525">
            <a:solidFill>
              <a:schemeClr val="tx2"/>
            </a:solidFill>
            <a:miter lim="800000"/>
            <a:headEnd/>
            <a:tailEnd/>
          </a:ln>
        </p:spPr>
        <p:txBody>
          <a:bodyPr wrap="none" lIns="48980" tIns="24490" rIns="48980" bIns="2449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tLang="en-US" sz="1350"/>
          </a:p>
        </p:txBody>
      </p:sp>
    </p:spTree>
    <p:extLst>
      <p:ext uri="{BB962C8B-B14F-4D97-AF65-F5344CB8AC3E}">
        <p14:creationId xmlns:p14="http://schemas.microsoft.com/office/powerpoint/2010/main" val="37719651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2350294" rtl="0" eaLnBrk="0" fontAlgn="base" hangingPunct="0">
        <a:spcBef>
          <a:spcPct val="0"/>
        </a:spcBef>
        <a:spcAft>
          <a:spcPct val="0"/>
        </a:spcAft>
        <a:defRPr sz="11325">
          <a:solidFill>
            <a:schemeClr val="tx2"/>
          </a:solidFill>
          <a:latin typeface="+mj-lt"/>
          <a:ea typeface="MS PGothic" pitchFamily="34" charset="-128"/>
          <a:cs typeface="ＭＳ Ｐゴシック" charset="0"/>
        </a:defRPr>
      </a:lvl1pPr>
      <a:lvl2pPr algn="l" defTabSz="2350294" rtl="0" eaLnBrk="0" fontAlgn="base" hangingPunct="0">
        <a:spcBef>
          <a:spcPct val="0"/>
        </a:spcBef>
        <a:spcAft>
          <a:spcPct val="0"/>
        </a:spcAft>
        <a:defRPr sz="11325">
          <a:solidFill>
            <a:schemeClr val="tx2"/>
          </a:solidFill>
          <a:latin typeface="Calibri" charset="0"/>
          <a:ea typeface="MS PGothic" pitchFamily="34" charset="-128"/>
          <a:cs typeface="ＭＳ Ｐゴシック" charset="0"/>
        </a:defRPr>
      </a:lvl2pPr>
      <a:lvl3pPr algn="l" defTabSz="2350294" rtl="0" eaLnBrk="0" fontAlgn="base" hangingPunct="0">
        <a:spcBef>
          <a:spcPct val="0"/>
        </a:spcBef>
        <a:spcAft>
          <a:spcPct val="0"/>
        </a:spcAft>
        <a:defRPr sz="11325">
          <a:solidFill>
            <a:schemeClr val="tx2"/>
          </a:solidFill>
          <a:latin typeface="Calibri" charset="0"/>
          <a:ea typeface="MS PGothic" pitchFamily="34" charset="-128"/>
          <a:cs typeface="ＭＳ Ｐゴシック" charset="0"/>
        </a:defRPr>
      </a:lvl3pPr>
      <a:lvl4pPr algn="l" defTabSz="2350294" rtl="0" eaLnBrk="0" fontAlgn="base" hangingPunct="0">
        <a:spcBef>
          <a:spcPct val="0"/>
        </a:spcBef>
        <a:spcAft>
          <a:spcPct val="0"/>
        </a:spcAft>
        <a:defRPr sz="11325">
          <a:solidFill>
            <a:schemeClr val="tx2"/>
          </a:solidFill>
          <a:latin typeface="Calibri" charset="0"/>
          <a:ea typeface="MS PGothic" pitchFamily="34" charset="-128"/>
          <a:cs typeface="ＭＳ Ｐゴシック" charset="0"/>
        </a:defRPr>
      </a:lvl4pPr>
      <a:lvl5pPr algn="l" defTabSz="2350294" rtl="0" eaLnBrk="0" fontAlgn="base" hangingPunct="0">
        <a:spcBef>
          <a:spcPct val="0"/>
        </a:spcBef>
        <a:spcAft>
          <a:spcPct val="0"/>
        </a:spcAft>
        <a:defRPr sz="11325">
          <a:solidFill>
            <a:schemeClr val="tx2"/>
          </a:solidFill>
          <a:latin typeface="Calibri" charset="0"/>
          <a:ea typeface="MS PGothic" pitchFamily="34" charset="-128"/>
          <a:cs typeface="ＭＳ Ｐゴシック" charset="0"/>
        </a:defRPr>
      </a:lvl5pPr>
      <a:lvl6pPr marL="244899" algn="l" defTabSz="2350352" rtl="0" eaLnBrk="0" fontAlgn="base" hangingPunct="0">
        <a:spcBef>
          <a:spcPct val="0"/>
        </a:spcBef>
        <a:spcAft>
          <a:spcPct val="0"/>
        </a:spcAft>
        <a:defRPr sz="11325">
          <a:solidFill>
            <a:schemeClr val="tx2"/>
          </a:solidFill>
          <a:latin typeface="Times New Roman" pitchFamily="-1" charset="0"/>
        </a:defRPr>
      </a:lvl6pPr>
      <a:lvl7pPr marL="489798" algn="l" defTabSz="2350352" rtl="0" eaLnBrk="0" fontAlgn="base" hangingPunct="0">
        <a:spcBef>
          <a:spcPct val="0"/>
        </a:spcBef>
        <a:spcAft>
          <a:spcPct val="0"/>
        </a:spcAft>
        <a:defRPr sz="11325">
          <a:solidFill>
            <a:schemeClr val="tx2"/>
          </a:solidFill>
          <a:latin typeface="Times New Roman" pitchFamily="-1" charset="0"/>
        </a:defRPr>
      </a:lvl7pPr>
      <a:lvl8pPr marL="734698" algn="l" defTabSz="2350352" rtl="0" eaLnBrk="0" fontAlgn="base" hangingPunct="0">
        <a:spcBef>
          <a:spcPct val="0"/>
        </a:spcBef>
        <a:spcAft>
          <a:spcPct val="0"/>
        </a:spcAft>
        <a:defRPr sz="11325">
          <a:solidFill>
            <a:schemeClr val="tx2"/>
          </a:solidFill>
          <a:latin typeface="Times New Roman" pitchFamily="-1" charset="0"/>
        </a:defRPr>
      </a:lvl8pPr>
      <a:lvl9pPr marL="979597" algn="l" defTabSz="2350352" rtl="0" eaLnBrk="0" fontAlgn="base" hangingPunct="0">
        <a:spcBef>
          <a:spcPct val="0"/>
        </a:spcBef>
        <a:spcAft>
          <a:spcPct val="0"/>
        </a:spcAft>
        <a:defRPr sz="11325">
          <a:solidFill>
            <a:schemeClr val="tx2"/>
          </a:solidFill>
          <a:latin typeface="Times New Roman" pitchFamily="-1" charset="0"/>
        </a:defRPr>
      </a:lvl9pPr>
    </p:titleStyle>
    <p:bodyStyle>
      <a:lvl1pPr marL="882254" indent="-882254" algn="l" defTabSz="2350294" rtl="0" eaLnBrk="0" fontAlgn="base" hangingPunct="0">
        <a:spcBef>
          <a:spcPct val="20000"/>
        </a:spcBef>
        <a:spcAft>
          <a:spcPct val="0"/>
        </a:spcAft>
        <a:buClr>
          <a:schemeClr val="bg2"/>
        </a:buClr>
        <a:buSzPct val="75000"/>
        <a:buFont typeface="Monotype Sorts" pitchFamily="2" charset="2"/>
        <a:buChar char="n"/>
        <a:defRPr sz="8250">
          <a:solidFill>
            <a:schemeClr val="tx1"/>
          </a:solidFill>
          <a:latin typeface="+mn-lt"/>
          <a:ea typeface="MS PGothic" pitchFamily="34" charset="-128"/>
          <a:cs typeface="ＭＳ Ｐゴシック" charset="0"/>
        </a:defRPr>
      </a:lvl1pPr>
      <a:lvl2pPr marL="1909763" indent="-733425" algn="l" defTabSz="2350294" rtl="0" eaLnBrk="0" fontAlgn="base" hangingPunct="0">
        <a:spcBef>
          <a:spcPct val="20000"/>
        </a:spcBef>
        <a:spcAft>
          <a:spcPct val="0"/>
        </a:spcAft>
        <a:buClr>
          <a:schemeClr val="bg2"/>
        </a:buClr>
        <a:buSzPct val="75000"/>
        <a:buChar char="–"/>
        <a:defRPr sz="7200">
          <a:solidFill>
            <a:schemeClr val="tx1"/>
          </a:solidFill>
          <a:latin typeface="+mn-lt"/>
          <a:ea typeface="MS PGothic" pitchFamily="34" charset="-128"/>
        </a:defRPr>
      </a:lvl2pPr>
      <a:lvl3pPr marL="2938463" indent="-588169" algn="l" defTabSz="2350294" rtl="0" eaLnBrk="0" fontAlgn="base" hangingPunct="0">
        <a:spcBef>
          <a:spcPct val="20000"/>
        </a:spcBef>
        <a:spcAft>
          <a:spcPct val="0"/>
        </a:spcAft>
        <a:buClr>
          <a:schemeClr val="bg2"/>
        </a:buClr>
        <a:buSzPct val="75000"/>
        <a:buFont typeface="Monotype Sorts" pitchFamily="2" charset="2"/>
        <a:buChar char="n"/>
        <a:defRPr sz="6150">
          <a:solidFill>
            <a:schemeClr val="tx1"/>
          </a:solidFill>
          <a:latin typeface="+mn-lt"/>
          <a:ea typeface="MS PGothic" pitchFamily="34" charset="-128"/>
        </a:defRPr>
      </a:lvl3pPr>
      <a:lvl4pPr marL="4113610" indent="-586979" algn="l" defTabSz="2350294" rtl="0" eaLnBrk="0" fontAlgn="base" hangingPunct="0">
        <a:spcBef>
          <a:spcPct val="20000"/>
        </a:spcBef>
        <a:spcAft>
          <a:spcPct val="0"/>
        </a:spcAft>
        <a:buClr>
          <a:schemeClr val="bg2"/>
        </a:buClr>
        <a:buSzPct val="75000"/>
        <a:buChar char="–"/>
        <a:defRPr sz="5175">
          <a:solidFill>
            <a:schemeClr val="tx1"/>
          </a:solidFill>
          <a:latin typeface="+mn-lt"/>
          <a:ea typeface="MS PGothic" pitchFamily="34" charset="-128"/>
        </a:defRPr>
      </a:lvl4pPr>
      <a:lvl5pPr marL="5288756" indent="-585788" algn="l" defTabSz="2350294" rtl="0" eaLnBrk="0" fontAlgn="base" hangingPunct="0">
        <a:spcBef>
          <a:spcPct val="20000"/>
        </a:spcBef>
        <a:spcAft>
          <a:spcPct val="0"/>
        </a:spcAft>
        <a:buClr>
          <a:schemeClr val="bg2"/>
        </a:buClr>
        <a:buSzPct val="75000"/>
        <a:buChar char="•"/>
        <a:defRPr sz="5175">
          <a:solidFill>
            <a:schemeClr val="tx1"/>
          </a:solidFill>
          <a:latin typeface="+mn-lt"/>
          <a:ea typeface="MS PGothic" pitchFamily="34" charset="-128"/>
        </a:defRPr>
      </a:lvl5pPr>
      <a:lvl6pPr marL="5534042" indent="-586738" algn="l" defTabSz="2350352" rtl="0" eaLnBrk="0" fontAlgn="base" hangingPunct="0">
        <a:spcBef>
          <a:spcPct val="20000"/>
        </a:spcBef>
        <a:spcAft>
          <a:spcPct val="0"/>
        </a:spcAft>
        <a:buClr>
          <a:schemeClr val="bg2"/>
        </a:buClr>
        <a:buSzPct val="75000"/>
        <a:buChar char="•"/>
        <a:defRPr sz="5175">
          <a:solidFill>
            <a:schemeClr val="tx1"/>
          </a:solidFill>
          <a:latin typeface="+mn-lt"/>
          <a:ea typeface="ＭＳ Ｐゴシック" pitchFamily="-1" charset="-128"/>
        </a:defRPr>
      </a:lvl6pPr>
      <a:lvl7pPr marL="5778941" indent="-586738" algn="l" defTabSz="2350352" rtl="0" eaLnBrk="0" fontAlgn="base" hangingPunct="0">
        <a:spcBef>
          <a:spcPct val="20000"/>
        </a:spcBef>
        <a:spcAft>
          <a:spcPct val="0"/>
        </a:spcAft>
        <a:buClr>
          <a:schemeClr val="bg2"/>
        </a:buClr>
        <a:buSzPct val="75000"/>
        <a:buChar char="•"/>
        <a:defRPr sz="5175">
          <a:solidFill>
            <a:schemeClr val="tx1"/>
          </a:solidFill>
          <a:latin typeface="+mn-lt"/>
          <a:ea typeface="ＭＳ Ｐゴシック" pitchFamily="-1" charset="-128"/>
        </a:defRPr>
      </a:lvl7pPr>
      <a:lvl8pPr marL="6023840" indent="-586738" algn="l" defTabSz="2350352" rtl="0" eaLnBrk="0" fontAlgn="base" hangingPunct="0">
        <a:spcBef>
          <a:spcPct val="20000"/>
        </a:spcBef>
        <a:spcAft>
          <a:spcPct val="0"/>
        </a:spcAft>
        <a:buClr>
          <a:schemeClr val="bg2"/>
        </a:buClr>
        <a:buSzPct val="75000"/>
        <a:buChar char="•"/>
        <a:defRPr sz="5175">
          <a:solidFill>
            <a:schemeClr val="tx1"/>
          </a:solidFill>
          <a:latin typeface="+mn-lt"/>
          <a:ea typeface="ＭＳ Ｐゴシック" pitchFamily="-1" charset="-128"/>
        </a:defRPr>
      </a:lvl8pPr>
      <a:lvl9pPr marL="6268739" indent="-586738" algn="l" defTabSz="2350352" rtl="0" eaLnBrk="0" fontAlgn="base" hangingPunct="0">
        <a:spcBef>
          <a:spcPct val="20000"/>
        </a:spcBef>
        <a:spcAft>
          <a:spcPct val="0"/>
        </a:spcAft>
        <a:buClr>
          <a:schemeClr val="bg2"/>
        </a:buClr>
        <a:buSzPct val="75000"/>
        <a:buChar char="•"/>
        <a:defRPr sz="5175">
          <a:solidFill>
            <a:schemeClr val="tx1"/>
          </a:solidFill>
          <a:latin typeface="+mn-lt"/>
          <a:ea typeface="ＭＳ Ｐゴシック" pitchFamily="-1" charset="-128"/>
        </a:defRPr>
      </a:lvl9pPr>
    </p:bodyStyle>
    <p:otherStyle>
      <a:defPPr>
        <a:defRPr lang="en-US"/>
      </a:defPPr>
      <a:lvl1pPr marL="0" algn="l" defTabSz="244899" rtl="0" eaLnBrk="1" latinLnBrk="0" hangingPunct="1">
        <a:defRPr sz="975" kern="1200">
          <a:solidFill>
            <a:schemeClr val="tx1"/>
          </a:solidFill>
          <a:latin typeface="+mn-lt"/>
          <a:ea typeface="+mn-ea"/>
          <a:cs typeface="+mn-cs"/>
        </a:defRPr>
      </a:lvl1pPr>
      <a:lvl2pPr marL="244899" algn="l" defTabSz="244899" rtl="0" eaLnBrk="1" latinLnBrk="0" hangingPunct="1">
        <a:defRPr sz="975" kern="1200">
          <a:solidFill>
            <a:schemeClr val="tx1"/>
          </a:solidFill>
          <a:latin typeface="+mn-lt"/>
          <a:ea typeface="+mn-ea"/>
          <a:cs typeface="+mn-cs"/>
        </a:defRPr>
      </a:lvl2pPr>
      <a:lvl3pPr marL="489798" algn="l" defTabSz="244899" rtl="0" eaLnBrk="1" latinLnBrk="0" hangingPunct="1">
        <a:defRPr sz="975" kern="1200">
          <a:solidFill>
            <a:schemeClr val="tx1"/>
          </a:solidFill>
          <a:latin typeface="+mn-lt"/>
          <a:ea typeface="+mn-ea"/>
          <a:cs typeface="+mn-cs"/>
        </a:defRPr>
      </a:lvl3pPr>
      <a:lvl4pPr marL="734698" algn="l" defTabSz="244899" rtl="0" eaLnBrk="1" latinLnBrk="0" hangingPunct="1">
        <a:defRPr sz="975" kern="1200">
          <a:solidFill>
            <a:schemeClr val="tx1"/>
          </a:solidFill>
          <a:latin typeface="+mn-lt"/>
          <a:ea typeface="+mn-ea"/>
          <a:cs typeface="+mn-cs"/>
        </a:defRPr>
      </a:lvl4pPr>
      <a:lvl5pPr marL="979597" algn="l" defTabSz="244899" rtl="0" eaLnBrk="1" latinLnBrk="0" hangingPunct="1">
        <a:defRPr sz="975" kern="1200">
          <a:solidFill>
            <a:schemeClr val="tx1"/>
          </a:solidFill>
          <a:latin typeface="+mn-lt"/>
          <a:ea typeface="+mn-ea"/>
          <a:cs typeface="+mn-cs"/>
        </a:defRPr>
      </a:lvl5pPr>
      <a:lvl6pPr marL="1224496" algn="l" defTabSz="244899" rtl="0" eaLnBrk="1" latinLnBrk="0" hangingPunct="1">
        <a:defRPr sz="975" kern="1200">
          <a:solidFill>
            <a:schemeClr val="tx1"/>
          </a:solidFill>
          <a:latin typeface="+mn-lt"/>
          <a:ea typeface="+mn-ea"/>
          <a:cs typeface="+mn-cs"/>
        </a:defRPr>
      </a:lvl6pPr>
      <a:lvl7pPr marL="1469395" algn="l" defTabSz="244899" rtl="0" eaLnBrk="1" latinLnBrk="0" hangingPunct="1">
        <a:defRPr sz="975" kern="1200">
          <a:solidFill>
            <a:schemeClr val="tx1"/>
          </a:solidFill>
          <a:latin typeface="+mn-lt"/>
          <a:ea typeface="+mn-ea"/>
          <a:cs typeface="+mn-cs"/>
        </a:defRPr>
      </a:lvl7pPr>
      <a:lvl8pPr marL="1714295" algn="l" defTabSz="244899" rtl="0" eaLnBrk="1" latinLnBrk="0" hangingPunct="1">
        <a:defRPr sz="975" kern="1200">
          <a:solidFill>
            <a:schemeClr val="tx1"/>
          </a:solidFill>
          <a:latin typeface="+mn-lt"/>
          <a:ea typeface="+mn-ea"/>
          <a:cs typeface="+mn-cs"/>
        </a:defRPr>
      </a:lvl8pPr>
      <a:lvl9pPr marL="1959194" algn="l" defTabSz="244899" rtl="0" eaLnBrk="1" latinLnBrk="0" hangingPunct="1">
        <a:defRPr sz="9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medcom.med.wayne.edu/faqs" TargetMode="External"/><Relationship Id="rId7" Type="http://schemas.openxmlformats.org/officeDocument/2006/relationships/hyperlink" Target="mailto:medcom@med.wayne.edu"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image" Target="../media/image6.jpg"/><Relationship Id="rId5" Type="http://schemas.openxmlformats.org/officeDocument/2006/relationships/hyperlink" Target="https://medcom.med.wayne.edu/creating-accessible-design" TargetMode="External"/><Relationship Id="rId10" Type="http://schemas.openxmlformats.org/officeDocument/2006/relationships/image" Target="../media/image5.png"/><Relationship Id="rId4" Type="http://schemas.openxmlformats.org/officeDocument/2006/relationships/hyperlink" Target="https://fonts.google.com/specimen/Lato"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8">
            <a:extLst>
              <a:ext uri="{FF2B5EF4-FFF2-40B4-BE49-F238E27FC236}">
                <a16:creationId xmlns:a16="http://schemas.microsoft.com/office/drawing/2014/main" id="{AE341FAF-FC49-CF81-AFCB-4A48C2ABE759}"/>
              </a:ext>
            </a:extLst>
          </p:cNvPr>
          <p:cNvSpPr txBox="1">
            <a:spLocks/>
          </p:cNvSpPr>
          <p:nvPr/>
        </p:nvSpPr>
        <p:spPr>
          <a:xfrm>
            <a:off x="7075449" y="2268041"/>
            <a:ext cx="25353094" cy="2417655"/>
          </a:xfrm>
          <a:prstGeom prst="rect">
            <a:avLst/>
          </a:prstGeom>
        </p:spPr>
        <p:txBody>
          <a:bodyPr/>
          <a:lstStyle>
            <a:lvl1pPr algn="l" defTabSz="3133725" rtl="0" eaLnBrk="0" fontAlgn="base" hangingPunct="0">
              <a:spcBef>
                <a:spcPct val="0"/>
              </a:spcBef>
              <a:spcAft>
                <a:spcPct val="0"/>
              </a:spcAft>
              <a:defRPr sz="15100">
                <a:solidFill>
                  <a:schemeClr val="tx2"/>
                </a:solidFill>
                <a:latin typeface="+mj-lt"/>
                <a:ea typeface="MS PGothic" pitchFamily="34" charset="-128"/>
                <a:cs typeface="ＭＳ Ｐゴシック" charset="0"/>
              </a:defRPr>
            </a:lvl1pPr>
            <a:lvl2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2pPr>
            <a:lvl3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3pPr>
            <a:lvl4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4pPr>
            <a:lvl5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5pPr>
            <a:lvl6pPr marL="326532" algn="l" defTabSz="3133802" rtl="0" eaLnBrk="0" fontAlgn="base" hangingPunct="0">
              <a:spcBef>
                <a:spcPct val="0"/>
              </a:spcBef>
              <a:spcAft>
                <a:spcPct val="0"/>
              </a:spcAft>
              <a:defRPr sz="15100">
                <a:solidFill>
                  <a:schemeClr val="tx2"/>
                </a:solidFill>
                <a:latin typeface="Times New Roman" pitchFamily="-1" charset="0"/>
              </a:defRPr>
            </a:lvl6pPr>
            <a:lvl7pPr marL="653064" algn="l" defTabSz="3133802" rtl="0" eaLnBrk="0" fontAlgn="base" hangingPunct="0">
              <a:spcBef>
                <a:spcPct val="0"/>
              </a:spcBef>
              <a:spcAft>
                <a:spcPct val="0"/>
              </a:spcAft>
              <a:defRPr sz="15100">
                <a:solidFill>
                  <a:schemeClr val="tx2"/>
                </a:solidFill>
                <a:latin typeface="Times New Roman" pitchFamily="-1" charset="0"/>
              </a:defRPr>
            </a:lvl7pPr>
            <a:lvl8pPr marL="979597" algn="l" defTabSz="3133802" rtl="0" eaLnBrk="0" fontAlgn="base" hangingPunct="0">
              <a:spcBef>
                <a:spcPct val="0"/>
              </a:spcBef>
              <a:spcAft>
                <a:spcPct val="0"/>
              </a:spcAft>
              <a:defRPr sz="15100">
                <a:solidFill>
                  <a:schemeClr val="tx2"/>
                </a:solidFill>
                <a:latin typeface="Times New Roman" pitchFamily="-1" charset="0"/>
              </a:defRPr>
            </a:lvl8pPr>
            <a:lvl9pPr marL="1306129" algn="l" defTabSz="3133802" rtl="0" eaLnBrk="0" fontAlgn="base" hangingPunct="0">
              <a:spcBef>
                <a:spcPct val="0"/>
              </a:spcBef>
              <a:spcAft>
                <a:spcPct val="0"/>
              </a:spcAft>
              <a:defRPr sz="15100">
                <a:solidFill>
                  <a:schemeClr val="tx2"/>
                </a:solidFill>
                <a:latin typeface="Times New Roman" pitchFamily="-1" charset="0"/>
              </a:defRPr>
            </a:lvl9pPr>
          </a:lstStyle>
          <a:p>
            <a:pPr algn="ctr"/>
            <a:r>
              <a:rPr lang="en-US" sz="8800" kern="0" dirty="0">
                <a:solidFill>
                  <a:srgbClr val="0C5449"/>
                </a:solidFill>
              </a:rPr>
              <a:t>Title – this is a 48” x 36” (4’ x 3’) poster, 88-point </a:t>
            </a:r>
            <a:r>
              <a:rPr lang="en-US" sz="8800" kern="0" dirty="0" err="1">
                <a:solidFill>
                  <a:srgbClr val="0C5449"/>
                </a:solidFill>
              </a:rPr>
              <a:t>Lato</a:t>
            </a:r>
            <a:r>
              <a:rPr lang="en-US" sz="8800" kern="0" dirty="0">
                <a:solidFill>
                  <a:srgbClr val="0C5449"/>
                </a:solidFill>
              </a:rPr>
              <a:t> heavy title heading, legible at 16 feet away</a:t>
            </a:r>
          </a:p>
        </p:txBody>
      </p:sp>
      <p:pic>
        <p:nvPicPr>
          <p:cNvPr id="67" name="Picture 66" descr="Logo, company name&#10;&#10;Description automatically generated">
            <a:extLst>
              <a:ext uri="{FF2B5EF4-FFF2-40B4-BE49-F238E27FC236}">
                <a16:creationId xmlns:a16="http://schemas.microsoft.com/office/drawing/2014/main" id="{8B93C94A-7702-D1E1-6CBC-035A544D7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57" y="2184409"/>
            <a:ext cx="5806779" cy="4070554"/>
          </a:xfrm>
          <a:prstGeom prst="rect">
            <a:avLst/>
          </a:prstGeom>
        </p:spPr>
      </p:pic>
      <p:sp>
        <p:nvSpPr>
          <p:cNvPr id="4" name="Subtitle 9">
            <a:extLst>
              <a:ext uri="{FF2B5EF4-FFF2-40B4-BE49-F238E27FC236}">
                <a16:creationId xmlns:a16="http://schemas.microsoft.com/office/drawing/2014/main" id="{3309E711-9CF5-1661-F216-8590EB789AAF}"/>
              </a:ext>
            </a:extLst>
          </p:cNvPr>
          <p:cNvSpPr txBox="1">
            <a:spLocks/>
          </p:cNvSpPr>
          <p:nvPr/>
        </p:nvSpPr>
        <p:spPr>
          <a:xfrm>
            <a:off x="7075450" y="5768300"/>
            <a:ext cx="25353092" cy="1548825"/>
          </a:xfrm>
          <a:prstGeom prst="rect">
            <a:avLst/>
          </a:prstGeom>
        </p:spPr>
        <p:txBody>
          <a:bodyPr/>
          <a:lstStyle>
            <a:lvl1pPr marL="1176338" indent="-1176338" algn="l" defTabSz="3133725" rtl="0" eaLnBrk="0" fontAlgn="base" hangingPunct="0">
              <a:spcBef>
                <a:spcPct val="20000"/>
              </a:spcBef>
              <a:spcAft>
                <a:spcPct val="0"/>
              </a:spcAft>
              <a:buClr>
                <a:schemeClr val="bg2"/>
              </a:buClr>
              <a:buSzPct val="75000"/>
              <a:buFont typeface="Monotype Sorts" pitchFamily="2" charset="2"/>
              <a:buChar char="n"/>
              <a:defRPr sz="11000">
                <a:solidFill>
                  <a:schemeClr val="tx1"/>
                </a:solidFill>
                <a:latin typeface="+mn-lt"/>
                <a:ea typeface="MS PGothic" pitchFamily="34" charset="-128"/>
                <a:cs typeface="ＭＳ Ｐゴシック" charset="0"/>
              </a:defRPr>
            </a:lvl1pPr>
            <a:lvl2pPr marL="2546350" indent="-977900" algn="l" defTabSz="3133725" rtl="0" eaLnBrk="0" fontAlgn="base" hangingPunct="0">
              <a:spcBef>
                <a:spcPct val="20000"/>
              </a:spcBef>
              <a:spcAft>
                <a:spcPct val="0"/>
              </a:spcAft>
              <a:buClr>
                <a:schemeClr val="bg2"/>
              </a:buClr>
              <a:buSzPct val="75000"/>
              <a:buChar char="–"/>
              <a:defRPr sz="9600">
                <a:solidFill>
                  <a:schemeClr val="tx1"/>
                </a:solidFill>
                <a:latin typeface="+mn-lt"/>
                <a:ea typeface="MS PGothic" pitchFamily="34" charset="-128"/>
              </a:defRPr>
            </a:lvl2pPr>
            <a:lvl3pPr marL="3917950" indent="-784225" algn="l" defTabSz="3133725" rtl="0" eaLnBrk="0" fontAlgn="base" hangingPunct="0">
              <a:spcBef>
                <a:spcPct val="20000"/>
              </a:spcBef>
              <a:spcAft>
                <a:spcPct val="0"/>
              </a:spcAft>
              <a:buClr>
                <a:schemeClr val="bg2"/>
              </a:buClr>
              <a:buSzPct val="75000"/>
              <a:buFont typeface="Monotype Sorts" pitchFamily="2" charset="2"/>
              <a:buChar char="n"/>
              <a:defRPr sz="8200">
                <a:solidFill>
                  <a:schemeClr val="tx1"/>
                </a:solidFill>
                <a:latin typeface="+mn-lt"/>
                <a:ea typeface="MS PGothic" pitchFamily="34" charset="-128"/>
              </a:defRPr>
            </a:lvl3pPr>
            <a:lvl4pPr marL="5484813" indent="-782638"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4pPr>
            <a:lvl5pPr marL="7051675" indent="-781050"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5pPr>
            <a:lvl6pPr marL="7378722"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6pPr>
            <a:lvl7pPr marL="7705254"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7pPr>
            <a:lvl8pPr marL="8031786"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8pPr>
            <a:lvl9pPr marL="8358318"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9pPr>
          </a:lstStyle>
          <a:p>
            <a:pPr marL="0" indent="0" algn="ctr">
              <a:spcBef>
                <a:spcPts val="0"/>
              </a:spcBef>
              <a:buNone/>
            </a:pPr>
            <a:r>
              <a:rPr lang="en-US" sz="5400" kern="0" dirty="0"/>
              <a:t>Authors and affiliations</a:t>
            </a:r>
          </a:p>
          <a:p>
            <a:pPr marL="0" indent="0" algn="ctr">
              <a:spcBef>
                <a:spcPts val="0"/>
              </a:spcBef>
              <a:buNone/>
            </a:pPr>
            <a:r>
              <a:rPr lang="en-US" sz="5400" kern="0" dirty="0"/>
              <a:t>54-point </a:t>
            </a:r>
            <a:r>
              <a:rPr lang="en-US" sz="5400" kern="0" dirty="0" err="1"/>
              <a:t>Lato</a:t>
            </a:r>
            <a:r>
              <a:rPr lang="en-US" sz="5400" kern="0" dirty="0"/>
              <a:t> medium body</a:t>
            </a:r>
          </a:p>
        </p:txBody>
      </p:sp>
      <p:sp>
        <p:nvSpPr>
          <p:cNvPr id="5" name="Rectangle 4">
            <a:extLst>
              <a:ext uri="{FF2B5EF4-FFF2-40B4-BE49-F238E27FC236}">
                <a16:creationId xmlns:a16="http://schemas.microsoft.com/office/drawing/2014/main" id="{0AE184E1-9BEA-4B13-F61A-EA9673CFA007}"/>
              </a:ext>
              <a:ext uri="{C183D7F6-B498-43B3-948B-1728B52AA6E4}">
                <adec:decorative xmlns:adec="http://schemas.microsoft.com/office/drawing/2017/decorative" val="1"/>
              </a:ext>
            </a:extLst>
          </p:cNvPr>
          <p:cNvSpPr/>
          <p:nvPr/>
        </p:nvSpPr>
        <p:spPr bwMode="auto">
          <a:xfrm>
            <a:off x="4970574" y="32525140"/>
            <a:ext cx="3886199" cy="258232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2821781" fontAlgn="base">
              <a:spcBef>
                <a:spcPct val="0"/>
              </a:spcBef>
              <a:spcAft>
                <a:spcPct val="0"/>
              </a:spcAft>
            </a:pPr>
            <a:endParaRPr lang="en-US" sz="1950">
              <a:latin typeface="Arial" pitchFamily="34" charset="0"/>
            </a:endParaRPr>
          </a:p>
        </p:txBody>
      </p:sp>
      <p:sp>
        <p:nvSpPr>
          <p:cNvPr id="6" name="Rectangle 20">
            <a:extLst>
              <a:ext uri="{FF2B5EF4-FFF2-40B4-BE49-F238E27FC236}">
                <a16:creationId xmlns:a16="http://schemas.microsoft.com/office/drawing/2014/main" id="{CB519617-9D77-821A-A14E-407380E14194}"/>
              </a:ext>
            </a:extLst>
          </p:cNvPr>
          <p:cNvSpPr>
            <a:spLocks noChangeArrowheads="1"/>
          </p:cNvSpPr>
          <p:nvPr/>
        </p:nvSpPr>
        <p:spPr bwMode="auto">
          <a:xfrm>
            <a:off x="832722" y="9009893"/>
            <a:ext cx="14630400" cy="68580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700" b="1" dirty="0">
                <a:solidFill>
                  <a:schemeClr val="bg1"/>
                </a:solidFill>
              </a:rPr>
              <a:t>Introduction</a:t>
            </a:r>
          </a:p>
        </p:txBody>
      </p:sp>
      <p:sp>
        <p:nvSpPr>
          <p:cNvPr id="7" name="Rectangle 21">
            <a:extLst>
              <a:ext uri="{FF2B5EF4-FFF2-40B4-BE49-F238E27FC236}">
                <a16:creationId xmlns:a16="http://schemas.microsoft.com/office/drawing/2014/main" id="{DFA23CA4-D082-CA9D-B988-3C9C64E57149}"/>
              </a:ext>
            </a:extLst>
          </p:cNvPr>
          <p:cNvSpPr>
            <a:spLocks noChangeArrowheads="1"/>
          </p:cNvSpPr>
          <p:nvPr/>
        </p:nvSpPr>
        <p:spPr bwMode="auto">
          <a:xfrm>
            <a:off x="880707" y="35946457"/>
            <a:ext cx="14630400" cy="773217"/>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700" b="1">
                <a:solidFill>
                  <a:schemeClr val="bg1"/>
                </a:solidFill>
              </a:rPr>
              <a:t>References</a:t>
            </a:r>
          </a:p>
        </p:txBody>
      </p:sp>
      <p:sp>
        <p:nvSpPr>
          <p:cNvPr id="8" name="Rectangle 22">
            <a:extLst>
              <a:ext uri="{FF2B5EF4-FFF2-40B4-BE49-F238E27FC236}">
                <a16:creationId xmlns:a16="http://schemas.microsoft.com/office/drawing/2014/main" id="{685EC1AB-5FBC-A28B-E73E-C1538673CB3F}"/>
              </a:ext>
            </a:extLst>
          </p:cNvPr>
          <p:cNvSpPr>
            <a:spLocks noChangeArrowheads="1"/>
          </p:cNvSpPr>
          <p:nvPr/>
        </p:nvSpPr>
        <p:spPr bwMode="auto">
          <a:xfrm>
            <a:off x="17455280" y="9009893"/>
            <a:ext cx="14630400" cy="68580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700" b="1">
                <a:solidFill>
                  <a:schemeClr val="bg1"/>
                </a:solidFill>
              </a:rPr>
              <a:t>Methods</a:t>
            </a:r>
          </a:p>
        </p:txBody>
      </p:sp>
      <p:sp>
        <p:nvSpPr>
          <p:cNvPr id="9" name="Rectangle 24">
            <a:extLst>
              <a:ext uri="{FF2B5EF4-FFF2-40B4-BE49-F238E27FC236}">
                <a16:creationId xmlns:a16="http://schemas.microsoft.com/office/drawing/2014/main" id="{8E2D1AAD-790B-DE00-5A3D-31C21F212B80}"/>
              </a:ext>
            </a:extLst>
          </p:cNvPr>
          <p:cNvSpPr>
            <a:spLocks noChangeArrowheads="1"/>
          </p:cNvSpPr>
          <p:nvPr/>
        </p:nvSpPr>
        <p:spPr bwMode="auto">
          <a:xfrm>
            <a:off x="17455280" y="23486494"/>
            <a:ext cx="14630400" cy="68580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700" b="1">
                <a:solidFill>
                  <a:schemeClr val="bg1"/>
                </a:solidFill>
              </a:rPr>
              <a:t>Results</a:t>
            </a:r>
          </a:p>
        </p:txBody>
      </p:sp>
      <p:sp>
        <p:nvSpPr>
          <p:cNvPr id="10" name="Rectangle 25">
            <a:extLst>
              <a:ext uri="{FF2B5EF4-FFF2-40B4-BE49-F238E27FC236}">
                <a16:creationId xmlns:a16="http://schemas.microsoft.com/office/drawing/2014/main" id="{DDC370B2-E672-191E-19B8-2F4E9C74CFE9}"/>
              </a:ext>
            </a:extLst>
          </p:cNvPr>
          <p:cNvSpPr>
            <a:spLocks noChangeArrowheads="1"/>
          </p:cNvSpPr>
          <p:nvPr/>
        </p:nvSpPr>
        <p:spPr bwMode="auto">
          <a:xfrm>
            <a:off x="17620766" y="32882813"/>
            <a:ext cx="14630400" cy="68580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700" b="1">
                <a:solidFill>
                  <a:schemeClr val="bg1"/>
                </a:solidFill>
              </a:rPr>
              <a:t>Conclusion</a:t>
            </a:r>
          </a:p>
        </p:txBody>
      </p:sp>
      <p:sp>
        <p:nvSpPr>
          <p:cNvPr id="11" name="Rectangle 10">
            <a:extLst>
              <a:ext uri="{FF2B5EF4-FFF2-40B4-BE49-F238E27FC236}">
                <a16:creationId xmlns:a16="http://schemas.microsoft.com/office/drawing/2014/main" id="{CC662AD7-1FC0-D023-3810-4E3F42A7995D}"/>
              </a:ext>
              <a:ext uri="{C183D7F6-B498-43B3-948B-1728B52AA6E4}">
                <adec:decorative xmlns:adec="http://schemas.microsoft.com/office/drawing/2017/decorative" val="1"/>
              </a:ext>
            </a:extLst>
          </p:cNvPr>
          <p:cNvSpPr/>
          <p:nvPr/>
        </p:nvSpPr>
        <p:spPr>
          <a:xfrm>
            <a:off x="20832298" y="39892293"/>
            <a:ext cx="3211532" cy="6858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52D2ACC7-23E9-ACA1-B0FC-EEAF95B1DF04}"/>
              </a:ext>
              <a:ext uri="{C183D7F6-B498-43B3-948B-1728B52AA6E4}">
                <adec:decorative xmlns:adec="http://schemas.microsoft.com/office/drawing/2017/decorative" val="1"/>
              </a:ext>
            </a:extLst>
          </p:cNvPr>
          <p:cNvSpPr/>
          <p:nvPr/>
        </p:nvSpPr>
        <p:spPr>
          <a:xfrm>
            <a:off x="24043830" y="39892293"/>
            <a:ext cx="3211532" cy="6858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EC853755-1731-5C8E-4368-05022B8F861F}"/>
              </a:ext>
              <a:ext uri="{C183D7F6-B498-43B3-948B-1728B52AA6E4}">
                <adec:decorative xmlns:adec="http://schemas.microsoft.com/office/drawing/2017/decorative" val="1"/>
              </a:ext>
            </a:extLst>
          </p:cNvPr>
          <p:cNvSpPr/>
          <p:nvPr/>
        </p:nvSpPr>
        <p:spPr>
          <a:xfrm>
            <a:off x="17620766" y="39892293"/>
            <a:ext cx="3211532" cy="6858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Box 13">
            <a:extLst>
              <a:ext uri="{FF2B5EF4-FFF2-40B4-BE49-F238E27FC236}">
                <a16:creationId xmlns:a16="http://schemas.microsoft.com/office/drawing/2014/main" id="{D848F305-F5E4-81FB-893C-78B98DAAFD4A}"/>
              </a:ext>
            </a:extLst>
          </p:cNvPr>
          <p:cNvSpPr txBox="1"/>
          <p:nvPr/>
        </p:nvSpPr>
        <p:spPr>
          <a:xfrm>
            <a:off x="957921" y="9938261"/>
            <a:ext cx="14339713" cy="13226698"/>
          </a:xfrm>
          <a:prstGeom prst="rect">
            <a:avLst/>
          </a:prstGeom>
          <a:noFill/>
        </p:spPr>
        <p:txBody>
          <a:bodyPr wrap="square" rtlCol="0">
            <a:noAutofit/>
          </a:bodyPr>
          <a:lstStyle/>
          <a:p>
            <a:pPr>
              <a:spcAft>
                <a:spcPts val="1200"/>
              </a:spcAft>
            </a:pPr>
            <a:r>
              <a:rPr lang="en-US" sz="2800" dirty="0"/>
              <a:t>Any posters that are meant to be read at a minimum distance; the following sizes are suggested:</a:t>
            </a:r>
          </a:p>
          <a:p>
            <a:pPr marL="432197" indent="-260747">
              <a:spcAft>
                <a:spcPts val="1200"/>
              </a:spcAft>
              <a:buFont typeface="Arial" panose="020B0604020202020204" pitchFamily="34" charset="0"/>
              <a:buChar char="•"/>
            </a:pPr>
            <a:r>
              <a:rPr lang="en-US" sz="2800" dirty="0"/>
              <a:t>Title: 80 </a:t>
            </a:r>
            <a:r>
              <a:rPr lang="en-US" sz="2800" dirty="0" err="1"/>
              <a:t>pt</a:t>
            </a:r>
            <a:r>
              <a:rPr lang="en-US" sz="2800" dirty="0"/>
              <a:t> bolded</a:t>
            </a:r>
          </a:p>
          <a:p>
            <a:pPr marL="432197" indent="-260747">
              <a:spcAft>
                <a:spcPts val="1200"/>
              </a:spcAft>
              <a:buFont typeface="Arial" panose="020B0604020202020204" pitchFamily="34" charset="0"/>
              <a:buChar char="•"/>
            </a:pPr>
            <a:r>
              <a:rPr lang="en-US" sz="2800" dirty="0"/>
              <a:t>Authors and affiliations: 54 - 60 </a:t>
            </a:r>
            <a:r>
              <a:rPr lang="en-US" sz="2800" dirty="0" err="1"/>
              <a:t>pt</a:t>
            </a:r>
            <a:endParaRPr lang="en-US" sz="2800" dirty="0"/>
          </a:p>
          <a:p>
            <a:pPr marL="432197" indent="-260747">
              <a:spcAft>
                <a:spcPts val="1200"/>
              </a:spcAft>
              <a:buFont typeface="Arial" panose="020B0604020202020204" pitchFamily="34" charset="0"/>
              <a:buChar char="•"/>
            </a:pPr>
            <a:r>
              <a:rPr lang="en-US" sz="2800" dirty="0"/>
              <a:t>Headings: 36 </a:t>
            </a:r>
            <a:r>
              <a:rPr lang="en-US" sz="2800" dirty="0" err="1"/>
              <a:t>pt</a:t>
            </a:r>
            <a:endParaRPr lang="en-US" sz="2800" dirty="0"/>
          </a:p>
          <a:p>
            <a:pPr marL="432197" indent="-260747">
              <a:spcAft>
                <a:spcPts val="1200"/>
              </a:spcAft>
              <a:buFont typeface="Arial" panose="020B0604020202020204" pitchFamily="34" charset="0"/>
              <a:buChar char="•"/>
            </a:pPr>
            <a:r>
              <a:rPr lang="en-US" sz="2800" dirty="0"/>
              <a:t>Body text: 24 - 32 </a:t>
            </a:r>
            <a:r>
              <a:rPr lang="en-US" sz="2800" dirty="0" err="1"/>
              <a:t>pt</a:t>
            </a:r>
            <a:endParaRPr lang="en-US" sz="2800" dirty="0"/>
          </a:p>
          <a:p>
            <a:pPr marL="432197" indent="-260747">
              <a:spcAft>
                <a:spcPts val="1200"/>
              </a:spcAft>
              <a:buFont typeface="Arial" panose="020B0604020202020204" pitchFamily="34" charset="0"/>
              <a:buChar char="•"/>
            </a:pPr>
            <a:r>
              <a:rPr lang="en-US" sz="2800" dirty="0"/>
              <a:t>Captions: 18 </a:t>
            </a:r>
            <a:r>
              <a:rPr lang="en-US" sz="2800" dirty="0" err="1"/>
              <a:t>pt</a:t>
            </a:r>
            <a:endParaRPr lang="en-US" sz="2800" dirty="0"/>
          </a:p>
          <a:p>
            <a:pPr>
              <a:spcAft>
                <a:spcPts val="1200"/>
              </a:spcAft>
            </a:pPr>
            <a:r>
              <a:rPr lang="en-US" sz="2800" dirty="0"/>
              <a:t>For readability, the following sizes are suggested for the body text:</a:t>
            </a:r>
          </a:p>
          <a:p>
            <a:pPr marL="432197" indent="-260747">
              <a:spcAft>
                <a:spcPts val="1200"/>
              </a:spcAft>
              <a:buFont typeface="Arial" panose="020B0604020202020204" pitchFamily="34" charset="0"/>
              <a:buChar char="•"/>
            </a:pPr>
            <a:r>
              <a:rPr lang="en-US" sz="2800" dirty="0"/>
              <a:t>To be legible at 6 feet use 30 point. (most common for conferences)</a:t>
            </a:r>
          </a:p>
          <a:p>
            <a:pPr marL="432197" indent="-260747">
              <a:spcAft>
                <a:spcPts val="1200"/>
              </a:spcAft>
              <a:buFont typeface="Arial" panose="020B0604020202020204" pitchFamily="34" charset="0"/>
              <a:buChar char="•"/>
            </a:pPr>
            <a:r>
              <a:rPr lang="en-US" sz="2800" dirty="0"/>
              <a:t>To be legible at 10 feet use 48 point.</a:t>
            </a:r>
          </a:p>
          <a:p>
            <a:pPr marL="432197" indent="-260747">
              <a:spcAft>
                <a:spcPts val="1200"/>
              </a:spcAft>
              <a:buFont typeface="Arial" panose="020B0604020202020204" pitchFamily="34" charset="0"/>
              <a:buChar char="•"/>
            </a:pPr>
            <a:r>
              <a:rPr lang="en-US" sz="2800" dirty="0"/>
              <a:t>To be legible at 12 feet use 60 point.</a:t>
            </a:r>
          </a:p>
          <a:p>
            <a:pPr marL="432197" indent="-260747">
              <a:spcAft>
                <a:spcPts val="1200"/>
              </a:spcAft>
              <a:buFont typeface="Arial" panose="020B0604020202020204" pitchFamily="34" charset="0"/>
              <a:buChar char="•"/>
            </a:pPr>
            <a:r>
              <a:rPr lang="en-US" sz="2800" dirty="0"/>
              <a:t>To be legible at 14 feet use 72 point.</a:t>
            </a:r>
          </a:p>
          <a:p>
            <a:pPr marL="171450">
              <a:spcAft>
                <a:spcPts val="1200"/>
              </a:spcAft>
            </a:pPr>
            <a:r>
              <a:rPr lang="en-US" sz="2800" dirty="0"/>
              <a:t>Text and figures should be readable from around 5-7 feet away</a:t>
            </a:r>
          </a:p>
          <a:p>
            <a:pPr marL="432197" indent="-260747">
              <a:spcAft>
                <a:spcPts val="1200"/>
              </a:spcAft>
              <a:buFont typeface="Arial" panose="020B0604020202020204" pitchFamily="34" charset="0"/>
              <a:buChar char="•"/>
            </a:pPr>
            <a:r>
              <a:rPr lang="en-US" sz="2800" dirty="0"/>
              <a:t>Use a sans serif typeface (e.g., </a:t>
            </a:r>
            <a:r>
              <a:rPr lang="en-US" sz="2800" dirty="0" err="1"/>
              <a:t>Lato</a:t>
            </a:r>
            <a:r>
              <a:rPr lang="en-US" sz="2800" dirty="0"/>
              <a:t>, Arial, Open Sans, Helvetica, etc.). Our poster templates use the sans serif font </a:t>
            </a:r>
            <a:r>
              <a:rPr lang="en-US" sz="2800" dirty="0" err="1"/>
              <a:t>Lato</a:t>
            </a:r>
            <a:r>
              <a:rPr lang="en-US" sz="2800" dirty="0"/>
              <a:t>, which can be downloaded from </a:t>
            </a:r>
            <a:r>
              <a:rPr lang="en-US" sz="2800" dirty="0">
                <a:hlinkClick r:id="rId3"/>
              </a:rPr>
              <a:t>the link provided on our FAQ page </a:t>
            </a:r>
            <a:r>
              <a:rPr lang="en-US" sz="2800" dirty="0"/>
              <a:t>or from Google: </a:t>
            </a:r>
            <a:r>
              <a:rPr lang="en-US" sz="2800" dirty="0">
                <a:hlinkClick r:id="rId4"/>
              </a:rPr>
              <a:t>https://fonts.google.com/specimen/Lato</a:t>
            </a:r>
            <a:endParaRPr lang="en-US" sz="2800" dirty="0"/>
          </a:p>
          <a:p>
            <a:pPr marL="432197" indent="-260747">
              <a:spcAft>
                <a:spcPts val="1200"/>
              </a:spcAft>
              <a:buFont typeface="Arial" panose="020B0604020202020204" pitchFamily="34" charset="0"/>
              <a:buChar char="•"/>
            </a:pPr>
            <a:r>
              <a:rPr lang="en-US" sz="2800" dirty="0"/>
              <a:t>This poster uses </a:t>
            </a:r>
            <a:r>
              <a:rPr lang="en-US" sz="2800" dirty="0" err="1"/>
              <a:t>Lato</a:t>
            </a:r>
            <a:r>
              <a:rPr lang="en-US" sz="2800" dirty="0"/>
              <a:t> font and the theme has been mapped to that font. If you copy/paste text from documents, please ensure fonts are correct. Mismatched fonts in posters are a distraction and aesthetically degrades the quality of your presentation.</a:t>
            </a:r>
          </a:p>
          <a:p>
            <a:pPr marL="432197" indent="-260747">
              <a:spcAft>
                <a:spcPts val="1200"/>
              </a:spcAft>
              <a:buFont typeface="Arial" panose="020B0604020202020204" pitchFamily="34" charset="0"/>
              <a:buChar char="•"/>
            </a:pPr>
            <a:r>
              <a:rPr lang="en-US" sz="2800" dirty="0"/>
              <a:t>For more information about creating accessible design with color and type, please reference </a:t>
            </a:r>
            <a:r>
              <a:rPr lang="en-US" sz="2800" dirty="0">
                <a:hlinkClick r:id="rId5"/>
              </a:rPr>
              <a:t>https://medcom.med.wayne.edu/creating-accessible-design</a:t>
            </a:r>
            <a:endParaRPr lang="en-US" sz="2800" dirty="0"/>
          </a:p>
          <a:p>
            <a:pPr>
              <a:spcAft>
                <a:spcPts val="1200"/>
              </a:spcAft>
            </a:pPr>
            <a:r>
              <a:rPr lang="en-US" sz="2800" b="1" dirty="0"/>
              <a:t>Text – good examples</a:t>
            </a:r>
          </a:p>
          <a:p>
            <a:pPr>
              <a:spcAft>
                <a:spcPts val="1200"/>
              </a:spcAft>
            </a:pPr>
            <a:r>
              <a:rPr lang="en-US" sz="2800" dirty="0"/>
              <a:t>Text should be high contrast, the following provide the best contrast for reading and printing:</a:t>
            </a:r>
          </a:p>
          <a:p>
            <a:pPr marL="434579" indent="-308372">
              <a:spcAft>
                <a:spcPts val="1200"/>
              </a:spcAft>
              <a:buFont typeface="Arial" panose="020B0604020202020204" pitchFamily="34" charset="0"/>
              <a:buChar char="•"/>
            </a:pPr>
            <a:r>
              <a:rPr lang="en-US" sz="2800" dirty="0"/>
              <a:t>Black on white</a:t>
            </a:r>
          </a:p>
          <a:p>
            <a:pPr marL="434579" indent="-308372">
              <a:spcAft>
                <a:spcPts val="1200"/>
              </a:spcAft>
              <a:buFont typeface="Arial" panose="020B0604020202020204" pitchFamily="34" charset="0"/>
              <a:buChar char="•"/>
            </a:pPr>
            <a:r>
              <a:rPr lang="en-US" sz="2800" dirty="0">
                <a:solidFill>
                  <a:srgbClr val="00594F"/>
                </a:solidFill>
              </a:rPr>
              <a:t>WSU primary green on white</a:t>
            </a:r>
          </a:p>
          <a:p>
            <a:pPr marL="434579" indent="-308372">
              <a:spcAft>
                <a:spcPts val="1200"/>
              </a:spcAft>
              <a:buFont typeface="Arial" panose="020B0604020202020204" pitchFamily="34" charset="0"/>
              <a:buChar char="•"/>
            </a:pPr>
            <a:r>
              <a:rPr lang="en-US" sz="2800" dirty="0">
                <a:solidFill>
                  <a:schemeClr val="bg2">
                    <a:lumMod val="25000"/>
                  </a:schemeClr>
                </a:solidFill>
              </a:rPr>
              <a:t>Dark gray on white</a:t>
            </a:r>
          </a:p>
          <a:p>
            <a:pPr marL="434579" indent="-308372">
              <a:spcAft>
                <a:spcPts val="1200"/>
              </a:spcAft>
              <a:buFont typeface="Arial" panose="020B0604020202020204" pitchFamily="34" charset="0"/>
              <a:buChar char="•"/>
            </a:pPr>
            <a:r>
              <a:rPr lang="en-US" sz="2800" b="1" dirty="0">
                <a:solidFill>
                  <a:srgbClr val="00594F"/>
                </a:solidFill>
                <a:highlight>
                  <a:srgbClr val="FFC844"/>
                </a:highlight>
              </a:rPr>
              <a:t>WSU primary green on WSU primary yellow </a:t>
            </a:r>
          </a:p>
          <a:p>
            <a:pPr marL="434579" indent="-308372">
              <a:spcAft>
                <a:spcPts val="1200"/>
              </a:spcAft>
              <a:buFont typeface="Arial" panose="020B0604020202020204" pitchFamily="34" charset="0"/>
              <a:buChar char="•"/>
            </a:pPr>
            <a:r>
              <a:rPr lang="en-US" sz="2800" b="1" dirty="0">
                <a:solidFill>
                  <a:srgbClr val="FFC844"/>
                </a:solidFill>
                <a:highlight>
                  <a:srgbClr val="00594F"/>
                </a:highlight>
              </a:rPr>
              <a:t>WSU primary yellow on WSU primary green</a:t>
            </a:r>
            <a:endParaRPr lang="en-US" sz="2800" dirty="0">
              <a:solidFill>
                <a:schemeClr val="bg2">
                  <a:lumMod val="25000"/>
                </a:schemeClr>
              </a:solidFill>
            </a:endParaRPr>
          </a:p>
          <a:p>
            <a:pPr marL="434579" indent="-308372">
              <a:spcAft>
                <a:spcPts val="1200"/>
              </a:spcAft>
              <a:buClr>
                <a:srgbClr val="00594F"/>
              </a:buClr>
              <a:buFont typeface="Arial" panose="020B0604020202020204" pitchFamily="34" charset="0"/>
              <a:buChar char="•"/>
            </a:pPr>
            <a:r>
              <a:rPr lang="en-US" sz="2800" dirty="0">
                <a:solidFill>
                  <a:schemeClr val="bg1"/>
                </a:solidFill>
                <a:highlight>
                  <a:srgbClr val="00594F"/>
                </a:highlight>
              </a:rPr>
              <a:t>White on WSU primary green</a:t>
            </a:r>
          </a:p>
          <a:p>
            <a:pPr marL="432197" indent="-260747">
              <a:spcAft>
                <a:spcPts val="1200"/>
              </a:spcAft>
              <a:buFont typeface="Arial" panose="020B0604020202020204" pitchFamily="34" charset="0"/>
              <a:buChar char="•"/>
            </a:pPr>
            <a:endParaRPr lang="en-US" sz="2800" dirty="0"/>
          </a:p>
          <a:p>
            <a:pPr marL="432197" indent="-260747">
              <a:spcAft>
                <a:spcPts val="1200"/>
              </a:spcAft>
              <a:buFont typeface="Arial" panose="020B0604020202020204" pitchFamily="34" charset="0"/>
              <a:buChar char="•"/>
            </a:pPr>
            <a:endParaRPr lang="en-US" sz="2800" dirty="0"/>
          </a:p>
        </p:txBody>
      </p:sp>
      <p:sp>
        <p:nvSpPr>
          <p:cNvPr id="15" name="TextBox 14">
            <a:extLst>
              <a:ext uri="{FF2B5EF4-FFF2-40B4-BE49-F238E27FC236}">
                <a16:creationId xmlns:a16="http://schemas.microsoft.com/office/drawing/2014/main" id="{FCC517FD-931F-C9F0-BE87-879B48A65728}"/>
              </a:ext>
            </a:extLst>
          </p:cNvPr>
          <p:cNvSpPr txBox="1"/>
          <p:nvPr/>
        </p:nvSpPr>
        <p:spPr>
          <a:xfrm>
            <a:off x="22485187" y="30751065"/>
            <a:ext cx="3804006" cy="369332"/>
          </a:xfrm>
          <a:prstGeom prst="rect">
            <a:avLst/>
          </a:prstGeom>
          <a:noFill/>
        </p:spPr>
        <p:txBody>
          <a:bodyPr wrap="square" rtlCol="0">
            <a:spAutoFit/>
          </a:bodyPr>
          <a:lstStyle/>
          <a:p>
            <a:r>
              <a:rPr lang="en-US" sz="1800" dirty="0"/>
              <a:t>Figure 2 – example chart</a:t>
            </a:r>
          </a:p>
        </p:txBody>
      </p:sp>
      <p:sp>
        <p:nvSpPr>
          <p:cNvPr id="16" name="TextBox 15">
            <a:extLst>
              <a:ext uri="{FF2B5EF4-FFF2-40B4-BE49-F238E27FC236}">
                <a16:creationId xmlns:a16="http://schemas.microsoft.com/office/drawing/2014/main" id="{5EFE8A50-2257-23C0-FB56-51555BBD2544}"/>
              </a:ext>
            </a:extLst>
          </p:cNvPr>
          <p:cNvSpPr txBox="1"/>
          <p:nvPr/>
        </p:nvSpPr>
        <p:spPr>
          <a:xfrm>
            <a:off x="17481353" y="9938261"/>
            <a:ext cx="14479126" cy="6313460"/>
          </a:xfrm>
          <a:prstGeom prst="rect">
            <a:avLst/>
          </a:prstGeom>
          <a:noFill/>
        </p:spPr>
        <p:txBody>
          <a:bodyPr wrap="square" numCol="2" spcCol="1371600">
            <a:noAutofit/>
          </a:bodyPr>
          <a:lstStyle/>
          <a:p>
            <a:r>
              <a:rPr lang="en-US" sz="2800" b="1" dirty="0"/>
              <a:t>Text – poor/inaccessible examples</a:t>
            </a:r>
          </a:p>
          <a:p>
            <a:r>
              <a:rPr lang="en-US" sz="28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2800" dirty="0"/>
          </a:p>
          <a:p>
            <a:endParaRPr lang="en-US" sz="2800" dirty="0"/>
          </a:p>
          <a:p>
            <a:endParaRPr lang="en-US" sz="2800" dirty="0"/>
          </a:p>
          <a:p>
            <a:endParaRPr lang="en-US" sz="2800" dirty="0"/>
          </a:p>
          <a:p>
            <a:endParaRPr lang="en-US" sz="2800" dirty="0"/>
          </a:p>
          <a:p>
            <a:endParaRPr lang="en-US" sz="2800" dirty="0"/>
          </a:p>
          <a:p>
            <a:pPr marL="342900" indent="-251222">
              <a:buFont typeface="Arial" panose="020B0604020202020204" pitchFamily="34" charset="0"/>
              <a:buChar char="•"/>
            </a:pPr>
            <a:r>
              <a:rPr lang="en-US" sz="2800" dirty="0"/>
              <a:t>Black on white</a:t>
            </a:r>
          </a:p>
          <a:p>
            <a:pPr marL="342900" indent="-251222">
              <a:buFont typeface="Arial" panose="020B0604020202020204" pitchFamily="34" charset="0"/>
              <a:buChar char="•"/>
            </a:pPr>
            <a:r>
              <a:rPr lang="en-US" sz="2800" dirty="0">
                <a:solidFill>
                  <a:srgbClr val="3D7A67"/>
                </a:solidFill>
                <a:highlight>
                  <a:srgbClr val="093F39"/>
                </a:highlight>
              </a:rPr>
              <a:t>Light green on WSU primary green</a:t>
            </a:r>
          </a:p>
          <a:p>
            <a:pPr marL="342900" indent="-251222">
              <a:buFont typeface="Arial" panose="020B0604020202020204" pitchFamily="34" charset="0"/>
              <a:buChar char="•"/>
            </a:pPr>
            <a:r>
              <a:rPr lang="en-US" sz="2800" dirty="0">
                <a:solidFill>
                  <a:schemeClr val="bg2">
                    <a:lumMod val="25000"/>
                  </a:schemeClr>
                </a:solidFill>
                <a:highlight>
                  <a:srgbClr val="093F39"/>
                </a:highlight>
              </a:rPr>
              <a:t>Dark gray on WSU primary green</a:t>
            </a:r>
          </a:p>
          <a:p>
            <a:pPr marL="342900" indent="-251222">
              <a:buFont typeface="Arial" panose="020B0604020202020204" pitchFamily="34" charset="0"/>
              <a:buChar char="•"/>
            </a:pPr>
            <a:r>
              <a:rPr lang="en-US" sz="2800" b="1" dirty="0">
                <a:solidFill>
                  <a:schemeClr val="bg1"/>
                </a:solidFill>
                <a:highlight>
                  <a:srgbClr val="FFC844"/>
                </a:highlight>
              </a:rPr>
              <a:t>White on WSU primary yellow </a:t>
            </a:r>
          </a:p>
          <a:p>
            <a:pPr marL="342900" indent="-251222">
              <a:buFont typeface="Arial" panose="020B0604020202020204" pitchFamily="34" charset="0"/>
              <a:buChar char="•"/>
            </a:pPr>
            <a:r>
              <a:rPr lang="en-US" sz="2800" b="1" dirty="0">
                <a:highlight>
                  <a:srgbClr val="00594F"/>
                </a:highlight>
              </a:rPr>
              <a:t>Black on WSU primary green</a:t>
            </a:r>
            <a:endParaRPr lang="en-US" sz="2800" dirty="0"/>
          </a:p>
          <a:p>
            <a:pPr marL="342900" indent="-251222">
              <a:buClr>
                <a:srgbClr val="00594F"/>
              </a:buClr>
              <a:buFont typeface="Arial" panose="020B0604020202020204" pitchFamily="34" charset="0"/>
              <a:buChar char="•"/>
            </a:pPr>
            <a:r>
              <a:rPr lang="en-US" sz="2800" dirty="0">
                <a:solidFill>
                  <a:srgbClr val="FF0000"/>
                </a:solidFill>
                <a:highlight>
                  <a:srgbClr val="00594F"/>
                </a:highlight>
              </a:rPr>
              <a:t>Red on WSU primary green</a:t>
            </a:r>
          </a:p>
          <a:p>
            <a:pPr marL="342900" indent="-251222">
              <a:buClr>
                <a:srgbClr val="00594F"/>
              </a:buClr>
              <a:buFont typeface="Arial" panose="020B0604020202020204" pitchFamily="34" charset="0"/>
              <a:buChar char="•"/>
            </a:pPr>
            <a:r>
              <a:rPr lang="en-US" sz="2800" dirty="0">
                <a:solidFill>
                  <a:srgbClr val="FF0000"/>
                </a:solidFill>
              </a:rPr>
              <a:t>Red</a:t>
            </a:r>
            <a:r>
              <a:rPr lang="en-US" sz="2800" dirty="0">
                <a:solidFill>
                  <a:srgbClr val="093F39"/>
                </a:solidFill>
              </a:rPr>
              <a:t> does not mean this is important! When deciding to change your content's font color for important information, ensure the font color is </a:t>
            </a:r>
            <a:r>
              <a:rPr lang="en-US" sz="2800" b="1" i="1" dirty="0">
                <a:solidFill>
                  <a:srgbClr val="093F39"/>
                </a:solidFill>
              </a:rPr>
              <a:t>not</a:t>
            </a:r>
            <a:r>
              <a:rPr lang="en-US" sz="2800" dirty="0">
                <a:solidFill>
                  <a:srgbClr val="093F39"/>
                </a:solidFill>
              </a:rPr>
              <a:t> the only means of identification. </a:t>
            </a:r>
            <a:r>
              <a:rPr lang="en-US" sz="2800" b="1" dirty="0">
                <a:solidFill>
                  <a:srgbClr val="093F39"/>
                </a:solidFill>
              </a:rPr>
              <a:t>Bolding,</a:t>
            </a:r>
            <a:r>
              <a:rPr lang="en-US" sz="2800" dirty="0">
                <a:solidFill>
                  <a:srgbClr val="093F39"/>
                </a:solidFill>
              </a:rPr>
              <a:t> </a:t>
            </a:r>
            <a:r>
              <a:rPr lang="en-US" sz="2800" i="1" dirty="0">
                <a:solidFill>
                  <a:srgbClr val="093F39"/>
                </a:solidFill>
              </a:rPr>
              <a:t>italicizing</a:t>
            </a:r>
            <a:r>
              <a:rPr lang="en-US" sz="2800" dirty="0">
                <a:solidFill>
                  <a:srgbClr val="093F39"/>
                </a:solidFill>
              </a:rPr>
              <a:t> and scale can function as indicators of importance.</a:t>
            </a:r>
          </a:p>
        </p:txBody>
      </p:sp>
      <p:sp>
        <p:nvSpPr>
          <p:cNvPr id="17" name="TextBox 16">
            <a:extLst>
              <a:ext uri="{FF2B5EF4-FFF2-40B4-BE49-F238E27FC236}">
                <a16:creationId xmlns:a16="http://schemas.microsoft.com/office/drawing/2014/main" id="{C5B5B446-827D-4373-7B37-15FED148192C}"/>
              </a:ext>
            </a:extLst>
          </p:cNvPr>
          <p:cNvSpPr txBox="1"/>
          <p:nvPr/>
        </p:nvSpPr>
        <p:spPr>
          <a:xfrm>
            <a:off x="17481353" y="25227780"/>
            <a:ext cx="13095567" cy="2046714"/>
          </a:xfrm>
          <a:prstGeom prst="rect">
            <a:avLst/>
          </a:prstGeom>
          <a:noFill/>
        </p:spPr>
        <p:txBody>
          <a:bodyPr wrap="square" rtlCol="0">
            <a:spAutoFit/>
          </a:bodyPr>
          <a:lstStyle/>
          <a:p>
            <a:pPr marL="257175" indent="-257175">
              <a:spcAft>
                <a:spcPts val="900"/>
              </a:spcAft>
              <a:buFont typeface="Arial" panose="020B0604020202020204" pitchFamily="34" charset="0"/>
              <a:buChar char="•"/>
            </a:pPr>
            <a:r>
              <a:rPr lang="en-US" sz="2800" dirty="0"/>
              <a:t>Include a brief caption for figure(s), and explicitly refer to the figure in the text, which includes labeling with legible fonts and font sizes</a:t>
            </a:r>
          </a:p>
          <a:p>
            <a:pPr marL="257175" indent="-257175">
              <a:spcAft>
                <a:spcPts val="900"/>
              </a:spcAft>
              <a:buFont typeface="Arial" panose="020B0604020202020204" pitchFamily="34" charset="0"/>
              <a:buChar char="•"/>
            </a:pPr>
            <a:r>
              <a:rPr lang="en-US" sz="2800" dirty="0"/>
              <a:t>Figures (Figure 1) should advance the points you’re making in the text</a:t>
            </a:r>
          </a:p>
          <a:p>
            <a:pPr marL="257175" indent="-257175">
              <a:spcAft>
                <a:spcPts val="900"/>
              </a:spcAft>
              <a:buFont typeface="Arial" panose="020B0604020202020204" pitchFamily="34" charset="0"/>
              <a:buChar char="•"/>
            </a:pPr>
            <a:r>
              <a:rPr lang="en-US" sz="2800" dirty="0"/>
              <a:t>Ensure images and figures are sufficiently high resolution for enlargement</a:t>
            </a:r>
          </a:p>
        </p:txBody>
      </p:sp>
      <p:sp>
        <p:nvSpPr>
          <p:cNvPr id="18" name="TextBox 17">
            <a:extLst>
              <a:ext uri="{FF2B5EF4-FFF2-40B4-BE49-F238E27FC236}">
                <a16:creationId xmlns:a16="http://schemas.microsoft.com/office/drawing/2014/main" id="{6DCA3B75-3C05-D819-2E43-2546A60D7AE6}"/>
              </a:ext>
            </a:extLst>
          </p:cNvPr>
          <p:cNvSpPr txBox="1"/>
          <p:nvPr/>
        </p:nvSpPr>
        <p:spPr>
          <a:xfrm>
            <a:off x="17620766" y="33811181"/>
            <a:ext cx="13120630" cy="1500411"/>
          </a:xfrm>
          <a:prstGeom prst="rect">
            <a:avLst/>
          </a:prstGeom>
          <a:noFill/>
        </p:spPr>
        <p:txBody>
          <a:bodyPr wrap="square" rtlCol="0">
            <a:spAutoFit/>
          </a:bodyPr>
          <a:lstStyle/>
          <a:p>
            <a:pPr>
              <a:spcAft>
                <a:spcPts val="900"/>
              </a:spcAft>
            </a:pPr>
            <a:r>
              <a:rPr lang="en-US" sz="2800" b="1" dirty="0"/>
              <a:t>WSU color branding quick guide. </a:t>
            </a:r>
          </a:p>
          <a:p>
            <a:pPr>
              <a:spcAft>
                <a:spcPts val="900"/>
              </a:spcAft>
            </a:pPr>
            <a:r>
              <a:rPr lang="en-US" sz="2800" dirty="0"/>
              <a:t>For detailed information about WSU color branding, please visit the FAQ section on our website and </a:t>
            </a:r>
            <a:r>
              <a:rPr lang="en-US" sz="2800" dirty="0">
                <a:hlinkClick r:id="rId3"/>
              </a:rPr>
              <a:t>select the WSU color under the WSU branding section</a:t>
            </a:r>
            <a:r>
              <a:rPr lang="en-US" sz="2800" dirty="0"/>
              <a:t>.</a:t>
            </a:r>
          </a:p>
        </p:txBody>
      </p:sp>
      <p:sp>
        <p:nvSpPr>
          <p:cNvPr id="19" name="TextBox 18">
            <a:extLst>
              <a:ext uri="{FF2B5EF4-FFF2-40B4-BE49-F238E27FC236}">
                <a16:creationId xmlns:a16="http://schemas.microsoft.com/office/drawing/2014/main" id="{D071409F-A0F0-D579-B1FE-416A45D4D6CA}"/>
              </a:ext>
            </a:extLst>
          </p:cNvPr>
          <p:cNvSpPr txBox="1"/>
          <p:nvPr/>
        </p:nvSpPr>
        <p:spPr>
          <a:xfrm>
            <a:off x="17620766" y="39225106"/>
            <a:ext cx="12924800" cy="523220"/>
          </a:xfrm>
          <a:prstGeom prst="rect">
            <a:avLst/>
          </a:prstGeom>
          <a:noFill/>
        </p:spPr>
        <p:txBody>
          <a:bodyPr wrap="square" rtlCol="0">
            <a:spAutoFit/>
          </a:bodyPr>
          <a:lstStyle/>
          <a:p>
            <a:pPr>
              <a:spcAft>
                <a:spcPts val="900"/>
              </a:spcAft>
            </a:pPr>
            <a:r>
              <a:rPr lang="en-US" sz="2800" dirty="0"/>
              <a:t>Below are 3 accent gradients you can use as part of the WSU color branding.</a:t>
            </a:r>
          </a:p>
        </p:txBody>
      </p:sp>
      <p:sp>
        <p:nvSpPr>
          <p:cNvPr id="20" name="TextBox 19">
            <a:extLst>
              <a:ext uri="{FF2B5EF4-FFF2-40B4-BE49-F238E27FC236}">
                <a16:creationId xmlns:a16="http://schemas.microsoft.com/office/drawing/2014/main" id="{A1CAB521-AE33-73C6-A098-AF7372A2C8EF}"/>
              </a:ext>
            </a:extLst>
          </p:cNvPr>
          <p:cNvSpPr txBox="1"/>
          <p:nvPr/>
        </p:nvSpPr>
        <p:spPr>
          <a:xfrm>
            <a:off x="17620766" y="41084511"/>
            <a:ext cx="12924800" cy="1384995"/>
          </a:xfrm>
          <a:prstGeom prst="rect">
            <a:avLst/>
          </a:prstGeom>
          <a:noFill/>
        </p:spPr>
        <p:txBody>
          <a:bodyPr wrap="square" rtlCol="0">
            <a:spAutoFit/>
          </a:bodyPr>
          <a:lstStyle/>
          <a:p>
            <a:pPr>
              <a:spcAft>
                <a:spcPts val="900"/>
              </a:spcAft>
            </a:pPr>
            <a:r>
              <a:rPr lang="en-US" sz="2800" b="1" dirty="0"/>
              <a:t>High resolution WSU logos. </a:t>
            </a:r>
            <a:r>
              <a:rPr lang="en-US" sz="2800" dirty="0"/>
              <a:t>Proportionally scaled down. If you need to enlarge, please LOCK ASPECT RATIO in the shape format tab! Do not stretch or scale without aspect ratio selected or scale above 100%.</a:t>
            </a:r>
          </a:p>
        </p:txBody>
      </p:sp>
      <p:sp>
        <p:nvSpPr>
          <p:cNvPr id="21" name="TextBox 20">
            <a:extLst>
              <a:ext uri="{FF2B5EF4-FFF2-40B4-BE49-F238E27FC236}">
                <a16:creationId xmlns:a16="http://schemas.microsoft.com/office/drawing/2014/main" id="{8A759D07-3A57-64C4-4394-A6DC723F489D}"/>
              </a:ext>
            </a:extLst>
          </p:cNvPr>
          <p:cNvSpPr txBox="1"/>
          <p:nvPr/>
        </p:nvSpPr>
        <p:spPr>
          <a:xfrm>
            <a:off x="17481352" y="30363776"/>
            <a:ext cx="3804006" cy="923330"/>
          </a:xfrm>
          <a:prstGeom prst="rect">
            <a:avLst/>
          </a:prstGeom>
          <a:noFill/>
        </p:spPr>
        <p:txBody>
          <a:bodyPr wrap="square" rtlCol="0">
            <a:spAutoFit/>
          </a:bodyPr>
          <a:lstStyle/>
          <a:p>
            <a:r>
              <a:rPr lang="en-US" sz="1800" dirty="0"/>
              <a:t>Figure 1 - reference figures in your poster. Suggested caption text size is 18 point </a:t>
            </a:r>
          </a:p>
        </p:txBody>
      </p:sp>
      <p:graphicFrame>
        <p:nvGraphicFramePr>
          <p:cNvPr id="22" name="Chart 21" descr="chart">
            <a:extLst>
              <a:ext uri="{FF2B5EF4-FFF2-40B4-BE49-F238E27FC236}">
                <a16:creationId xmlns:a16="http://schemas.microsoft.com/office/drawing/2014/main" id="{9ADF8941-09F1-810E-B89C-841841EF22B7}"/>
              </a:ext>
            </a:extLst>
          </p:cNvPr>
          <p:cNvGraphicFramePr/>
          <p:nvPr>
            <p:extLst>
              <p:ext uri="{D42A27DB-BD31-4B8C-83A1-F6EECF244321}">
                <p14:modId xmlns:p14="http://schemas.microsoft.com/office/powerpoint/2010/main" val="1227591605"/>
              </p:ext>
            </p:extLst>
          </p:nvPr>
        </p:nvGraphicFramePr>
        <p:xfrm>
          <a:off x="22563006" y="27829307"/>
          <a:ext cx="3648366" cy="2786713"/>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a:extLst>
              <a:ext uri="{FF2B5EF4-FFF2-40B4-BE49-F238E27FC236}">
                <a16:creationId xmlns:a16="http://schemas.microsoft.com/office/drawing/2014/main" id="{DD625809-D30B-5897-67EA-335FB30A5C2D}"/>
              </a:ext>
            </a:extLst>
          </p:cNvPr>
          <p:cNvSpPr txBox="1"/>
          <p:nvPr/>
        </p:nvSpPr>
        <p:spPr>
          <a:xfrm>
            <a:off x="880706" y="39247453"/>
            <a:ext cx="14416929" cy="1815882"/>
          </a:xfrm>
          <a:prstGeom prst="rect">
            <a:avLst/>
          </a:prstGeom>
          <a:noFill/>
        </p:spPr>
        <p:txBody>
          <a:bodyPr wrap="square" rtlCol="0">
            <a:spAutoFit/>
          </a:bodyPr>
          <a:lstStyle/>
          <a:p>
            <a:pPr>
              <a:spcAft>
                <a:spcPts val="900"/>
              </a:spcAft>
            </a:pPr>
            <a:r>
              <a:rPr lang="en-US" sz="2800" b="1" i="1" dirty="0"/>
              <a:t>We hope you find these tips helpful! </a:t>
            </a:r>
            <a:r>
              <a:rPr lang="en-US" sz="2800" dirty="0"/>
              <a:t>If you have any questions, please call the department of Medical Communications at Wayne State University School of Medicine at 313-577-1482 or email </a:t>
            </a:r>
            <a:r>
              <a:rPr lang="en-US" sz="2800" dirty="0">
                <a:hlinkClick r:id="rId7"/>
              </a:rPr>
              <a:t>medcom@med.wayne.edu</a:t>
            </a:r>
            <a:r>
              <a:rPr lang="en-US" sz="2800" dirty="0"/>
              <a:t> We are open Monday through Friday, 8:30 a.m. through 5 p.m. and closed for university recognized holidays.</a:t>
            </a:r>
          </a:p>
        </p:txBody>
      </p:sp>
      <p:sp>
        <p:nvSpPr>
          <p:cNvPr id="24" name="Rectangle 23">
            <a:extLst>
              <a:ext uri="{FF2B5EF4-FFF2-40B4-BE49-F238E27FC236}">
                <a16:creationId xmlns:a16="http://schemas.microsoft.com/office/drawing/2014/main" id="{11E9243F-6D49-BA47-5B7E-47D6B1496A72}"/>
              </a:ext>
            </a:extLst>
          </p:cNvPr>
          <p:cNvSpPr/>
          <p:nvPr/>
        </p:nvSpPr>
        <p:spPr bwMode="auto">
          <a:xfrm>
            <a:off x="17620766" y="36623338"/>
            <a:ext cx="3801122" cy="1925879"/>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2100" dirty="0">
                <a:solidFill>
                  <a:schemeClr val="bg1"/>
                </a:solidFill>
              </a:rPr>
              <a:t>WSU primary green</a:t>
            </a:r>
          </a:p>
          <a:p>
            <a:pPr algn="ctr" defTabSz="2821781" fontAlgn="base">
              <a:spcBef>
                <a:spcPct val="0"/>
              </a:spcBef>
              <a:spcAft>
                <a:spcPct val="0"/>
              </a:spcAft>
            </a:pPr>
            <a:r>
              <a:rPr lang="nn-NO" sz="2100" dirty="0">
                <a:solidFill>
                  <a:schemeClr val="bg1"/>
                </a:solidFill>
              </a:rPr>
              <a:t>hex (#0c5449)</a:t>
            </a:r>
            <a:br>
              <a:rPr lang="nn-NO" sz="2100" dirty="0">
                <a:solidFill>
                  <a:schemeClr val="bg1"/>
                </a:solidFill>
              </a:rPr>
            </a:br>
            <a:r>
              <a:rPr lang="nn-NO" sz="2100" dirty="0">
                <a:solidFill>
                  <a:schemeClr val="bg1"/>
                </a:solidFill>
              </a:rPr>
              <a:t>rgb (12, 84, 73)</a:t>
            </a:r>
            <a:endParaRPr lang="en-US" sz="2100" dirty="0">
              <a:solidFill>
                <a:schemeClr val="bg1"/>
              </a:solidFill>
            </a:endParaRPr>
          </a:p>
        </p:txBody>
      </p:sp>
      <p:sp>
        <p:nvSpPr>
          <p:cNvPr id="25" name="Rectangle 24">
            <a:extLst>
              <a:ext uri="{FF2B5EF4-FFF2-40B4-BE49-F238E27FC236}">
                <a16:creationId xmlns:a16="http://schemas.microsoft.com/office/drawing/2014/main" id="{AABA1C72-34B1-3E73-5118-20C111911DAD}"/>
              </a:ext>
            </a:extLst>
          </p:cNvPr>
          <p:cNvSpPr/>
          <p:nvPr/>
        </p:nvSpPr>
        <p:spPr bwMode="auto">
          <a:xfrm>
            <a:off x="20965342" y="36623338"/>
            <a:ext cx="3801122" cy="1925879"/>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2100" dirty="0">
                <a:solidFill>
                  <a:srgbClr val="093F39"/>
                </a:solidFill>
              </a:rPr>
              <a:t>WSU primary yellow</a:t>
            </a:r>
          </a:p>
          <a:p>
            <a:pPr algn="ctr" defTabSz="2821781" fontAlgn="base">
              <a:spcBef>
                <a:spcPct val="0"/>
              </a:spcBef>
              <a:spcAft>
                <a:spcPct val="0"/>
              </a:spcAft>
            </a:pPr>
            <a:r>
              <a:rPr lang="en-US" sz="2100" dirty="0">
                <a:solidFill>
                  <a:srgbClr val="093F39"/>
                </a:solidFill>
              </a:rPr>
              <a:t>hex (#ffcc33)</a:t>
            </a:r>
            <a:br>
              <a:rPr lang="en-US" sz="2100" dirty="0">
                <a:solidFill>
                  <a:srgbClr val="093F39"/>
                </a:solidFill>
              </a:rPr>
            </a:br>
            <a:r>
              <a:rPr lang="en-US" sz="2100" dirty="0" err="1">
                <a:solidFill>
                  <a:srgbClr val="093F39"/>
                </a:solidFill>
              </a:rPr>
              <a:t>rgb</a:t>
            </a:r>
            <a:r>
              <a:rPr lang="en-US" sz="2100" dirty="0">
                <a:solidFill>
                  <a:srgbClr val="093F39"/>
                </a:solidFill>
              </a:rPr>
              <a:t> (255, 204, 51)</a:t>
            </a:r>
          </a:p>
        </p:txBody>
      </p:sp>
      <p:sp>
        <p:nvSpPr>
          <p:cNvPr id="26" name="Rectangle 25">
            <a:extLst>
              <a:ext uri="{FF2B5EF4-FFF2-40B4-BE49-F238E27FC236}">
                <a16:creationId xmlns:a16="http://schemas.microsoft.com/office/drawing/2014/main" id="{904E6D2C-A108-CC90-0635-62B565E7411F}"/>
              </a:ext>
            </a:extLst>
          </p:cNvPr>
          <p:cNvSpPr/>
          <p:nvPr/>
        </p:nvSpPr>
        <p:spPr bwMode="auto">
          <a:xfrm>
            <a:off x="24309918" y="36623338"/>
            <a:ext cx="3801122" cy="1925879"/>
          </a:xfrm>
          <a:prstGeom prst="rect">
            <a:avLst/>
          </a:prstGeom>
          <a:solidFill>
            <a:srgbClr val="D9D9D9"/>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2100" dirty="0">
                <a:solidFill>
                  <a:srgbClr val="093F39"/>
                </a:solidFill>
              </a:rPr>
              <a:t>Grey accent</a:t>
            </a:r>
          </a:p>
          <a:p>
            <a:pPr algn="ctr" defTabSz="2821781" fontAlgn="base">
              <a:spcBef>
                <a:spcPct val="0"/>
              </a:spcBef>
              <a:spcAft>
                <a:spcPct val="0"/>
              </a:spcAft>
            </a:pPr>
            <a:r>
              <a:rPr lang="nn-NO" sz="2100" dirty="0">
                <a:solidFill>
                  <a:srgbClr val="093F39"/>
                </a:solidFill>
              </a:rPr>
              <a:t>hex (#d9d9d9)</a:t>
            </a:r>
            <a:br>
              <a:rPr lang="nn-NO" sz="2100" dirty="0">
                <a:solidFill>
                  <a:srgbClr val="093F39"/>
                </a:solidFill>
              </a:rPr>
            </a:br>
            <a:r>
              <a:rPr lang="nn-NO" sz="2100" dirty="0">
                <a:solidFill>
                  <a:srgbClr val="093F39"/>
                </a:solidFill>
              </a:rPr>
              <a:t>rgb (217, 217, 217)</a:t>
            </a:r>
            <a:endParaRPr lang="en-US" sz="2100" dirty="0">
              <a:solidFill>
                <a:srgbClr val="093F39"/>
              </a:solidFill>
            </a:endParaRPr>
          </a:p>
        </p:txBody>
      </p:sp>
      <p:sp>
        <p:nvSpPr>
          <p:cNvPr id="27" name="Rectangle 21">
            <a:extLst>
              <a:ext uri="{FF2B5EF4-FFF2-40B4-BE49-F238E27FC236}">
                <a16:creationId xmlns:a16="http://schemas.microsoft.com/office/drawing/2014/main" id="{5904E8BC-DE8B-8834-EFD3-43F40857C13D}"/>
              </a:ext>
            </a:extLst>
          </p:cNvPr>
          <p:cNvSpPr>
            <a:spLocks noChangeArrowheads="1"/>
          </p:cNvSpPr>
          <p:nvPr/>
        </p:nvSpPr>
        <p:spPr bwMode="auto">
          <a:xfrm>
            <a:off x="880706" y="36773464"/>
            <a:ext cx="14630400" cy="773217"/>
          </a:xfrm>
          <a:prstGeom prst="rect">
            <a:avLst/>
          </a:prstGeom>
          <a:solidFill>
            <a:srgbClr val="FFCC33"/>
          </a:solidFill>
          <a:ln w="9525">
            <a:noFill/>
            <a:miter lim="800000"/>
            <a:headEnd/>
            <a:tailEnd/>
          </a:ln>
          <a:effectLst/>
        </p:spPr>
        <p:txBody>
          <a:bodyPr wrap="none" lIns="55682" tIns="27842" rIns="55682" bIns="27842" anchor="ctr"/>
          <a:lstStyle/>
          <a:p>
            <a:pPr algn="ctr" defTabSz="1813841"/>
            <a:r>
              <a:rPr lang="en-US" sz="2700" b="1">
                <a:solidFill>
                  <a:srgbClr val="093F39"/>
                </a:solidFill>
              </a:rPr>
              <a:t>References</a:t>
            </a:r>
          </a:p>
        </p:txBody>
      </p:sp>
      <p:sp>
        <p:nvSpPr>
          <p:cNvPr id="28" name="Rectangle 21">
            <a:extLst>
              <a:ext uri="{FF2B5EF4-FFF2-40B4-BE49-F238E27FC236}">
                <a16:creationId xmlns:a16="http://schemas.microsoft.com/office/drawing/2014/main" id="{3D78C176-8C38-8700-139A-2C0901FB4728}"/>
              </a:ext>
            </a:extLst>
          </p:cNvPr>
          <p:cNvSpPr>
            <a:spLocks noChangeArrowheads="1"/>
          </p:cNvSpPr>
          <p:nvPr/>
        </p:nvSpPr>
        <p:spPr bwMode="auto">
          <a:xfrm>
            <a:off x="880706" y="37624071"/>
            <a:ext cx="14630400" cy="773217"/>
          </a:xfrm>
          <a:prstGeom prst="rect">
            <a:avLst/>
          </a:prstGeom>
          <a:solidFill>
            <a:srgbClr val="D9D9D9"/>
          </a:solidFill>
          <a:ln w="9525">
            <a:noFill/>
            <a:miter lim="800000"/>
            <a:headEnd/>
            <a:tailEnd/>
          </a:ln>
          <a:effectLst/>
        </p:spPr>
        <p:txBody>
          <a:bodyPr wrap="none" lIns="55682" tIns="27842" rIns="55682" bIns="27842" anchor="ctr"/>
          <a:lstStyle/>
          <a:p>
            <a:pPr algn="ctr" defTabSz="1813841"/>
            <a:r>
              <a:rPr lang="en-US" sz="2700" b="1">
                <a:solidFill>
                  <a:srgbClr val="093F39"/>
                </a:solidFill>
              </a:rPr>
              <a:t>References</a:t>
            </a:r>
          </a:p>
        </p:txBody>
      </p:sp>
      <p:pic>
        <p:nvPicPr>
          <p:cNvPr id="29" name="Picture 28" descr="Wayne State University logo">
            <a:extLst>
              <a:ext uri="{FF2B5EF4-FFF2-40B4-BE49-F238E27FC236}">
                <a16:creationId xmlns:a16="http://schemas.microsoft.com/office/drawing/2014/main" id="{1D5AD49A-8759-C179-09FF-570054270B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07835" y="32603080"/>
            <a:ext cx="2143125" cy="1502331"/>
          </a:xfrm>
          <a:prstGeom prst="rect">
            <a:avLst/>
          </a:prstGeom>
        </p:spPr>
      </p:pic>
      <p:pic>
        <p:nvPicPr>
          <p:cNvPr id="30" name="Picture 29" descr="Wayne State University logo">
            <a:extLst>
              <a:ext uri="{FF2B5EF4-FFF2-40B4-BE49-F238E27FC236}">
                <a16:creationId xmlns:a16="http://schemas.microsoft.com/office/drawing/2014/main" id="{9940F540-251E-B888-16BF-9BA0F76F3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643" y="32697508"/>
            <a:ext cx="2143125" cy="1502331"/>
          </a:xfrm>
          <a:prstGeom prst="rect">
            <a:avLst/>
          </a:prstGeom>
        </p:spPr>
      </p:pic>
      <p:pic>
        <p:nvPicPr>
          <p:cNvPr id="31" name="Picture 30" descr="Wayne State University logo">
            <a:extLst>
              <a:ext uri="{FF2B5EF4-FFF2-40B4-BE49-F238E27FC236}">
                <a16:creationId xmlns:a16="http://schemas.microsoft.com/office/drawing/2014/main" id="{1F58D2D4-A52A-F0E4-2CD2-05FD2CBB197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50647" y="34341624"/>
            <a:ext cx="2857500" cy="725805"/>
          </a:xfrm>
          <a:prstGeom prst="rect">
            <a:avLst/>
          </a:prstGeom>
        </p:spPr>
      </p:pic>
      <p:pic>
        <p:nvPicPr>
          <p:cNvPr id="32" name="Picture 31" descr="Wayne State University logo">
            <a:extLst>
              <a:ext uri="{FF2B5EF4-FFF2-40B4-BE49-F238E27FC236}">
                <a16:creationId xmlns:a16="http://schemas.microsoft.com/office/drawing/2014/main" id="{1F18931C-A77A-47EF-11A3-2187895D553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6455" y="34442407"/>
            <a:ext cx="2857500" cy="725805"/>
          </a:xfrm>
          <a:prstGeom prst="rect">
            <a:avLst/>
          </a:prstGeom>
        </p:spPr>
      </p:pic>
      <p:pic>
        <p:nvPicPr>
          <p:cNvPr id="33" name="Picture 32" descr="Wayne State University Old Main building">
            <a:extLst>
              <a:ext uri="{FF2B5EF4-FFF2-40B4-BE49-F238E27FC236}">
                <a16:creationId xmlns:a16="http://schemas.microsoft.com/office/drawing/2014/main" id="{3153FD9D-8B8C-52CE-4ACA-8FD1637578E4}"/>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7547750" y="28033343"/>
            <a:ext cx="3737609" cy="2330434"/>
          </a:xfrm>
          <a:prstGeom prst="rect">
            <a:avLst/>
          </a:prstGeom>
        </p:spPr>
      </p:pic>
    </p:spTree>
    <p:extLst>
      <p:ext uri="{BB962C8B-B14F-4D97-AF65-F5344CB8AC3E}">
        <p14:creationId xmlns:p14="http://schemas.microsoft.com/office/powerpoint/2010/main" val="2907238595"/>
      </p:ext>
    </p:extLst>
  </p:cSld>
  <p:clrMapOvr>
    <a:masterClrMapping/>
  </p:clrMapOvr>
</p:sld>
</file>

<file path=ppt/theme/theme1.xml><?xml version="1.0" encoding="utf-8"?>
<a:theme xmlns:a="http://schemas.openxmlformats.org/drawingml/2006/main" name="Professional">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60000"/>
            <a:lumOff val="40000"/>
            <a:alpha val="50195"/>
          </a:schemeClr>
        </a:solidFill>
        <a:ln>
          <a:noFill/>
        </a:ln>
      </a:spPr>
      <a:bodyPr lIns="65306" tIns="32653" rIns="65306" bIns="32653"/>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24</TotalTime>
  <Words>761</Words>
  <Application>Microsoft Macintosh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Lato Medium</vt:lpstr>
      <vt:lpstr>Monotype Sorts</vt:lpstr>
      <vt:lpstr>Times New Roman</vt:lpstr>
      <vt:lpstr>Professional</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4x3 PowerPoint vertical poster template</dc:title>
  <dc:subject>WSU SOM 4x3 PowerPoint vertical poster template</dc:subject>
  <dc:creator>Medical Communications</dc:creator>
  <cp:keywords>WSU SOM 4x3 PowerPoint poster template</cp:keywords>
  <cp:lastModifiedBy>Matthew Garin</cp:lastModifiedBy>
  <cp:revision>18</cp:revision>
  <dcterms:created xsi:type="dcterms:W3CDTF">2023-01-17T21:18:07Z</dcterms:created>
  <dcterms:modified xsi:type="dcterms:W3CDTF">2025-04-07T15:42:43Z</dcterms:modified>
  <cp:category>poster template</cp:category>
</cp:coreProperties>
</file>