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sldIdLst>
    <p:sldId id="256" r:id="rId2"/>
  </p:sldIdLst>
  <p:sldSz cx="32918400" cy="16459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2C9"/>
    <a:srgbClr val="FFCC33"/>
    <a:srgbClr val="179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5" autoAdjust="0"/>
    <p:restoredTop sz="94668" autoAdjust="0"/>
  </p:normalViewPr>
  <p:slideViewPr>
    <p:cSldViewPr snapToGrid="0">
      <p:cViewPr varScale="1">
        <p:scale>
          <a:sx n="21" d="100"/>
          <a:sy n="21" d="100"/>
        </p:scale>
        <p:origin x="43" y="86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a:t>Example chart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9FF9-4985-8BC8-62C4E0C7AD74}"/>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9FF9-4985-8BC8-62C4E0C7AD74}"/>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9FF9-4985-8BC8-62C4E0C7AD74}"/>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9FF9-4985-8BC8-62C4E0C7AD74}"/>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9FF9-4985-8BC8-62C4E0C7AD74}"/>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a:t>Example chart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Sales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E003-4DCF-AAD1-A334FF36DC71}"/>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E003-4DCF-AAD1-A334FF36DC71}"/>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E003-4DCF-AAD1-A334FF36DC71}"/>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E003-4DCF-AAD1-A334FF36DC71}"/>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E003-4DCF-AAD1-A334FF36DC71}"/>
            </c:ext>
          </c:extLst>
        </c:ser>
        <c:dLbls>
          <c:showLegendKey val="0"/>
          <c:showVal val="0"/>
          <c:showCatName val="0"/>
          <c:showSerName val="0"/>
          <c:showPercent val="0"/>
          <c:showBubbleSize val="0"/>
        </c:dLbls>
        <c:gapWidth val="100"/>
        <c:axId val="1310888944"/>
        <c:axId val="1310894352"/>
      </c:barChart>
      <c:catAx>
        <c:axId val="13108889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94352"/>
        <c:crosses val="autoZero"/>
        <c:auto val="1"/>
        <c:lblAlgn val="ctr"/>
        <c:lblOffset val="100"/>
        <c:noMultiLvlLbl val="0"/>
      </c:catAx>
      <c:valAx>
        <c:axId val="1310894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88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52984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47000">
              <a:schemeClr val="bg1"/>
            </a:gs>
            <a:gs pos="100000">
              <a:srgbClr val="FFF2C9"/>
            </a:gs>
          </a:gsLst>
          <a:lin ang="27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876301"/>
            <a:ext cx="28392120" cy="318135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4381500"/>
            <a:ext cx="28392120" cy="104432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15255241"/>
            <a:ext cx="7406640" cy="876300"/>
          </a:xfrm>
          <a:prstGeom prst="rect">
            <a:avLst/>
          </a:prstGeom>
        </p:spPr>
        <p:txBody>
          <a:bodyPr vert="horz" lIns="91440" tIns="45720" rIns="91440" bIns="45720" rtlCol="0" anchor="ctr"/>
          <a:lstStyle>
            <a:lvl1pPr algn="l">
              <a:defRPr sz="2880">
                <a:solidFill>
                  <a:schemeClr val="tx1">
                    <a:tint val="75000"/>
                  </a:schemeClr>
                </a:solidFill>
              </a:defRPr>
            </a:lvl1pPr>
          </a:lstStyle>
          <a:p>
            <a:fld id="{C764DE79-268F-4C1A-8933-263129D2AF90}" type="datetimeFigureOut">
              <a:rPr lang="en-US" smtClean="0"/>
              <a:t>1/17/2023</a:t>
            </a:fld>
            <a:endParaRPr lang="en-US" dirty="0"/>
          </a:p>
        </p:txBody>
      </p:sp>
      <p:sp>
        <p:nvSpPr>
          <p:cNvPr id="5" name="Footer Placeholder 4"/>
          <p:cNvSpPr>
            <a:spLocks noGrp="1"/>
          </p:cNvSpPr>
          <p:nvPr>
            <p:ph type="ftr" sz="quarter" idx="3"/>
          </p:nvPr>
        </p:nvSpPr>
        <p:spPr>
          <a:xfrm>
            <a:off x="10904220" y="15255241"/>
            <a:ext cx="11109960" cy="8763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3248620" y="15255241"/>
            <a:ext cx="7406640" cy="876300"/>
          </a:xfrm>
          <a:prstGeom prst="rect">
            <a:avLst/>
          </a:prstGeom>
        </p:spPr>
        <p:txBody>
          <a:bodyPr vert="horz" lIns="91440" tIns="45720" rIns="91440" bIns="45720" rtlCol="0" anchor="ctr"/>
          <a:lstStyle>
            <a:lvl1pPr algn="r">
              <a:defRPr sz="2880">
                <a:solidFill>
                  <a:schemeClr val="tx1">
                    <a:tint val="75000"/>
                  </a:schemeClr>
                </a:solidFill>
              </a:defRPr>
            </a:lvl1pPr>
          </a:lstStyle>
          <a:p>
            <a:fld id="{48F63A3B-78C7-47BE-AE5E-E10140E04643}" type="slidenum">
              <a:rPr lang="en-US" smtClean="0"/>
              <a:t>‹#›</a:t>
            </a:fld>
            <a:endParaRPr lang="en-US" dirty="0"/>
          </a:p>
        </p:txBody>
      </p:sp>
      <p:sp>
        <p:nvSpPr>
          <p:cNvPr id="7" name="Right Triangle 6">
            <a:extLst>
              <a:ext uri="{FF2B5EF4-FFF2-40B4-BE49-F238E27FC236}">
                <a16:creationId xmlns:a16="http://schemas.microsoft.com/office/drawing/2014/main" id="{C78C2CFF-302B-AE66-8338-81DD11A4C0AC}"/>
              </a:ext>
            </a:extLst>
          </p:cNvPr>
          <p:cNvSpPr/>
          <p:nvPr userDrawn="1"/>
        </p:nvSpPr>
        <p:spPr>
          <a:xfrm rot="16200000">
            <a:off x="31199673" y="14740465"/>
            <a:ext cx="1473200" cy="196426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2"/>
          </a:p>
        </p:txBody>
      </p:sp>
      <p:sp>
        <p:nvSpPr>
          <p:cNvPr id="8" name="Rectangle 6">
            <a:extLst>
              <a:ext uri="{FF2B5EF4-FFF2-40B4-BE49-F238E27FC236}">
                <a16:creationId xmlns:a16="http://schemas.microsoft.com/office/drawing/2014/main" id="{0C673670-90C8-7024-D473-BBA8ACD089EA}"/>
              </a:ext>
            </a:extLst>
          </p:cNvPr>
          <p:cNvSpPr>
            <a:spLocks noChangeArrowheads="1"/>
          </p:cNvSpPr>
          <p:nvPr userDrawn="1"/>
        </p:nvSpPr>
        <p:spPr bwMode="auto">
          <a:xfrm>
            <a:off x="0" y="3"/>
            <a:ext cx="1707936" cy="1397001"/>
          </a:xfrm>
          <a:prstGeom prst="rect">
            <a:avLst/>
          </a:prstGeom>
          <a:solidFill>
            <a:srgbClr val="FFCC33"/>
          </a:solidFill>
          <a:ln>
            <a:noFill/>
          </a:ln>
        </p:spPr>
        <p:txBody>
          <a:bodyPr lIns="35266" tIns="17635" rIns="35266" bIns="17635"/>
          <a:lstStyle>
            <a:lvl1pPr>
              <a:defRPr sz="1500">
                <a:solidFill>
                  <a:schemeClr val="tx1"/>
                </a:solidFill>
                <a:latin typeface="Times" panose="02020603050405020304" pitchFamily="18" charset="0"/>
                <a:ea typeface="MS PGothic" panose="020B0600070205080204" pitchFamily="34" charset="-128"/>
              </a:defRPr>
            </a:lvl1pPr>
            <a:lvl2pPr marL="742950" indent="-285750">
              <a:defRPr sz="1500">
                <a:solidFill>
                  <a:schemeClr val="tx1"/>
                </a:solidFill>
                <a:latin typeface="Times" panose="02020603050405020304" pitchFamily="18" charset="0"/>
                <a:ea typeface="MS PGothic" panose="020B0600070205080204" pitchFamily="34" charset="-128"/>
              </a:defRPr>
            </a:lvl2pPr>
            <a:lvl3pPr marL="1143000" indent="-228600">
              <a:defRPr sz="1500">
                <a:solidFill>
                  <a:schemeClr val="tx1"/>
                </a:solidFill>
                <a:latin typeface="Times" panose="02020603050405020304" pitchFamily="18" charset="0"/>
                <a:ea typeface="MS PGothic" panose="020B0600070205080204" pitchFamily="34" charset="-128"/>
              </a:defRPr>
            </a:lvl3pPr>
            <a:lvl4pPr marL="1600200" indent="-228600">
              <a:defRPr sz="1500">
                <a:solidFill>
                  <a:schemeClr val="tx1"/>
                </a:solidFill>
                <a:latin typeface="Times" panose="02020603050405020304" pitchFamily="18" charset="0"/>
                <a:ea typeface="MS PGothic" panose="020B0600070205080204" pitchFamily="34" charset="-128"/>
              </a:defRPr>
            </a:lvl4pPr>
            <a:lvl5pPr marL="2057400" indent="-228600">
              <a:defRPr sz="1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9pPr>
          </a:lstStyle>
          <a:p>
            <a:endParaRPr lang="en-US" altLang="en-US" sz="902"/>
          </a:p>
        </p:txBody>
      </p:sp>
      <p:sp>
        <p:nvSpPr>
          <p:cNvPr id="9" name="Rectangle 4">
            <a:extLst>
              <a:ext uri="{FF2B5EF4-FFF2-40B4-BE49-F238E27FC236}">
                <a16:creationId xmlns:a16="http://schemas.microsoft.com/office/drawing/2014/main" id="{2E4A2790-F6A8-8E3C-13C4-9697D1A7829C}"/>
              </a:ext>
            </a:extLst>
          </p:cNvPr>
          <p:cNvSpPr>
            <a:spLocks noChangeArrowheads="1"/>
          </p:cNvSpPr>
          <p:nvPr userDrawn="1"/>
        </p:nvSpPr>
        <p:spPr bwMode="auto">
          <a:xfrm>
            <a:off x="0" y="1896745"/>
            <a:ext cx="32918400" cy="1866900"/>
          </a:xfrm>
          <a:prstGeom prst="rect">
            <a:avLst/>
          </a:prstGeom>
          <a:solidFill>
            <a:srgbClr val="FFCC33"/>
          </a:solidFill>
          <a:ln>
            <a:noFill/>
          </a:ln>
        </p:spPr>
        <p:txBody>
          <a:bodyPr lIns="35266" tIns="17635" rIns="35266" bIns="17635"/>
          <a:lstStyle>
            <a:lvl1pPr defTabSz="587375">
              <a:defRPr sz="1500">
                <a:solidFill>
                  <a:schemeClr val="tx1"/>
                </a:solidFill>
                <a:latin typeface="Times" panose="02020603050405020304" pitchFamily="18" charset="0"/>
                <a:ea typeface="MS PGothic" panose="020B0600070205080204" pitchFamily="34" charset="-128"/>
              </a:defRPr>
            </a:lvl1pPr>
            <a:lvl2pPr marL="742950" indent="-285750" defTabSz="587375">
              <a:defRPr sz="1500">
                <a:solidFill>
                  <a:schemeClr val="tx1"/>
                </a:solidFill>
                <a:latin typeface="Times" panose="02020603050405020304" pitchFamily="18" charset="0"/>
                <a:ea typeface="MS PGothic" panose="020B0600070205080204" pitchFamily="34" charset="-128"/>
              </a:defRPr>
            </a:lvl2pPr>
            <a:lvl3pPr marL="1143000" indent="-228600" defTabSz="587375">
              <a:defRPr sz="1500">
                <a:solidFill>
                  <a:schemeClr val="tx1"/>
                </a:solidFill>
                <a:latin typeface="Times" panose="02020603050405020304" pitchFamily="18" charset="0"/>
                <a:ea typeface="MS PGothic" panose="020B0600070205080204" pitchFamily="34" charset="-128"/>
              </a:defRPr>
            </a:lvl3pPr>
            <a:lvl4pPr marL="1600200" indent="-228600" defTabSz="587375">
              <a:defRPr sz="1500">
                <a:solidFill>
                  <a:schemeClr val="tx1"/>
                </a:solidFill>
                <a:latin typeface="Times" panose="02020603050405020304" pitchFamily="18" charset="0"/>
                <a:ea typeface="MS PGothic" panose="020B0600070205080204" pitchFamily="34" charset="-128"/>
              </a:defRPr>
            </a:lvl4pPr>
            <a:lvl5pPr marL="2057400" indent="-228600" defTabSz="587375">
              <a:defRPr sz="1500">
                <a:solidFill>
                  <a:schemeClr val="tx1"/>
                </a:solidFill>
                <a:latin typeface="Times" panose="02020603050405020304" pitchFamily="18" charset="0"/>
                <a:ea typeface="MS PGothic" panose="020B0600070205080204" pitchFamily="34" charset="-128"/>
              </a:defRPr>
            </a:lvl5pPr>
            <a:lvl6pPr marL="2514600" indent="-228600" defTabSz="587375"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6pPr>
            <a:lvl7pPr marL="2971800" indent="-228600" defTabSz="587375"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7pPr>
            <a:lvl8pPr marL="3429000" indent="-228600" defTabSz="587375"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8pPr>
            <a:lvl9pPr marL="3886200" indent="-228600" defTabSz="587375"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9pPr>
          </a:lstStyle>
          <a:p>
            <a:endParaRPr lang="en-US" altLang="en-US" sz="902"/>
          </a:p>
        </p:txBody>
      </p:sp>
      <p:sp>
        <p:nvSpPr>
          <p:cNvPr id="10" name="Rectangle 6">
            <a:extLst>
              <a:ext uri="{FF2B5EF4-FFF2-40B4-BE49-F238E27FC236}">
                <a16:creationId xmlns:a16="http://schemas.microsoft.com/office/drawing/2014/main" id="{37B3B34F-568B-E8E1-B1B3-9C09C8EB57DD}"/>
              </a:ext>
            </a:extLst>
          </p:cNvPr>
          <p:cNvSpPr>
            <a:spLocks noChangeArrowheads="1"/>
          </p:cNvSpPr>
          <p:nvPr userDrawn="1"/>
        </p:nvSpPr>
        <p:spPr bwMode="auto">
          <a:xfrm>
            <a:off x="4" y="0"/>
            <a:ext cx="226830" cy="16459200"/>
          </a:xfrm>
          <a:prstGeom prst="rect">
            <a:avLst/>
          </a:prstGeom>
          <a:solidFill>
            <a:srgbClr val="FFCC33"/>
          </a:solidFill>
          <a:ln>
            <a:noFill/>
          </a:ln>
        </p:spPr>
        <p:txBody>
          <a:bodyPr lIns="35266" tIns="17635" rIns="35266" bIns="17635"/>
          <a:lstStyle>
            <a:lvl1pPr>
              <a:defRPr sz="1500">
                <a:solidFill>
                  <a:schemeClr val="tx1"/>
                </a:solidFill>
                <a:latin typeface="Times" panose="02020603050405020304" pitchFamily="18" charset="0"/>
                <a:ea typeface="MS PGothic" panose="020B0600070205080204" pitchFamily="34" charset="-128"/>
              </a:defRPr>
            </a:lvl1pPr>
            <a:lvl2pPr marL="742950" indent="-285750">
              <a:defRPr sz="1500">
                <a:solidFill>
                  <a:schemeClr val="tx1"/>
                </a:solidFill>
                <a:latin typeface="Times" panose="02020603050405020304" pitchFamily="18" charset="0"/>
                <a:ea typeface="MS PGothic" panose="020B0600070205080204" pitchFamily="34" charset="-128"/>
              </a:defRPr>
            </a:lvl2pPr>
            <a:lvl3pPr marL="1143000" indent="-228600">
              <a:defRPr sz="1500">
                <a:solidFill>
                  <a:schemeClr val="tx1"/>
                </a:solidFill>
                <a:latin typeface="Times" panose="02020603050405020304" pitchFamily="18" charset="0"/>
                <a:ea typeface="MS PGothic" panose="020B0600070205080204" pitchFamily="34" charset="-128"/>
              </a:defRPr>
            </a:lvl3pPr>
            <a:lvl4pPr marL="1600200" indent="-228600">
              <a:defRPr sz="1500">
                <a:solidFill>
                  <a:schemeClr val="tx1"/>
                </a:solidFill>
                <a:latin typeface="Times" panose="02020603050405020304" pitchFamily="18" charset="0"/>
                <a:ea typeface="MS PGothic" panose="020B0600070205080204" pitchFamily="34" charset="-128"/>
              </a:defRPr>
            </a:lvl4pPr>
            <a:lvl5pPr marL="2057400" indent="-228600">
              <a:defRPr sz="1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9pPr>
          </a:lstStyle>
          <a:p>
            <a:endParaRPr lang="en-US" altLang="en-US" sz="902"/>
          </a:p>
        </p:txBody>
      </p:sp>
      <p:sp>
        <p:nvSpPr>
          <p:cNvPr id="11" name="Rectangle 6">
            <a:extLst>
              <a:ext uri="{FF2B5EF4-FFF2-40B4-BE49-F238E27FC236}">
                <a16:creationId xmlns:a16="http://schemas.microsoft.com/office/drawing/2014/main" id="{0C327459-B4B8-001F-ABA6-FB35D545FFFC}"/>
              </a:ext>
            </a:extLst>
          </p:cNvPr>
          <p:cNvSpPr>
            <a:spLocks noChangeArrowheads="1"/>
          </p:cNvSpPr>
          <p:nvPr userDrawn="1"/>
        </p:nvSpPr>
        <p:spPr bwMode="auto">
          <a:xfrm>
            <a:off x="0" y="16078200"/>
            <a:ext cx="32918400" cy="381000"/>
          </a:xfrm>
          <a:prstGeom prst="rect">
            <a:avLst/>
          </a:prstGeom>
          <a:solidFill>
            <a:srgbClr val="0F594E"/>
          </a:solidFill>
          <a:ln>
            <a:noFill/>
          </a:ln>
          <a:extLst>
            <a:ext uri="{91240B29-F687-4F45-9708-019B960494DF}">
              <a14:hiddenLine xmlns:a14="http://schemas.microsoft.com/office/drawing/2010/main" w="9525">
                <a:solidFill>
                  <a:srgbClr val="000000"/>
                </a:solidFill>
                <a:round/>
                <a:headEnd/>
                <a:tailEnd/>
              </a14:hiddenLine>
            </a:ext>
          </a:extLst>
        </p:spPr>
        <p:txBody>
          <a:bodyPr lIns="35266" tIns="17635" rIns="35266" bIns="17635"/>
          <a:lstStyle>
            <a:lvl1pPr>
              <a:defRPr sz="1500">
                <a:solidFill>
                  <a:schemeClr val="tx1"/>
                </a:solidFill>
                <a:latin typeface="Times" panose="02020603050405020304" pitchFamily="18" charset="0"/>
                <a:ea typeface="MS PGothic" panose="020B0600070205080204" pitchFamily="34" charset="-128"/>
              </a:defRPr>
            </a:lvl1pPr>
            <a:lvl2pPr marL="742950" indent="-285750">
              <a:defRPr sz="1500">
                <a:solidFill>
                  <a:schemeClr val="tx1"/>
                </a:solidFill>
                <a:latin typeface="Times" panose="02020603050405020304" pitchFamily="18" charset="0"/>
                <a:ea typeface="MS PGothic" panose="020B0600070205080204" pitchFamily="34" charset="-128"/>
              </a:defRPr>
            </a:lvl2pPr>
            <a:lvl3pPr marL="1143000" indent="-228600">
              <a:defRPr sz="1500">
                <a:solidFill>
                  <a:schemeClr val="tx1"/>
                </a:solidFill>
                <a:latin typeface="Times" panose="02020603050405020304" pitchFamily="18" charset="0"/>
                <a:ea typeface="MS PGothic" panose="020B0600070205080204" pitchFamily="34" charset="-128"/>
              </a:defRPr>
            </a:lvl3pPr>
            <a:lvl4pPr marL="1600200" indent="-228600">
              <a:defRPr sz="1500">
                <a:solidFill>
                  <a:schemeClr val="tx1"/>
                </a:solidFill>
                <a:latin typeface="Times" panose="02020603050405020304" pitchFamily="18" charset="0"/>
                <a:ea typeface="MS PGothic" panose="020B0600070205080204" pitchFamily="34" charset="-128"/>
              </a:defRPr>
            </a:lvl4pPr>
            <a:lvl5pPr marL="2057400" indent="-228600">
              <a:defRPr sz="1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9pPr>
          </a:lstStyle>
          <a:p>
            <a:endParaRPr lang="en-US" altLang="en-US" sz="902"/>
          </a:p>
        </p:txBody>
      </p:sp>
      <p:sp>
        <p:nvSpPr>
          <p:cNvPr id="12" name="Snip Diagonal Corner Rectangle 5">
            <a:extLst>
              <a:ext uri="{FF2B5EF4-FFF2-40B4-BE49-F238E27FC236}">
                <a16:creationId xmlns:a16="http://schemas.microsoft.com/office/drawing/2014/main" id="{F0145AD6-0D15-9103-D95A-EA5057D328C4}"/>
              </a:ext>
            </a:extLst>
          </p:cNvPr>
          <p:cNvSpPr/>
          <p:nvPr userDrawn="1"/>
        </p:nvSpPr>
        <p:spPr bwMode="auto">
          <a:xfrm flipH="1">
            <a:off x="0" y="0"/>
            <a:ext cx="32918400" cy="3581400"/>
          </a:xfrm>
          <a:prstGeom prst="snip2DiagRect">
            <a:avLst>
              <a:gd name="adj1" fmla="val 0"/>
              <a:gd name="adj2" fmla="val 31289"/>
            </a:avLst>
          </a:prstGeom>
          <a:solidFill>
            <a:srgbClr val="0C5449"/>
          </a:solidFill>
          <a:ln w="9525" cap="flat" cmpd="sng" algn="ctr">
            <a:noFill/>
            <a:prstDash val="solid"/>
            <a:round/>
            <a:headEnd type="none" w="med" len="med"/>
            <a:tailEnd type="none" w="med" len="med"/>
          </a:ln>
          <a:effectLst/>
        </p:spPr>
        <p:txBody>
          <a:bodyPr/>
          <a:lstStyle/>
          <a:p>
            <a:pPr>
              <a:defRPr/>
            </a:pPr>
            <a:endParaRPr lang="en-US" sz="1440" dirty="0">
              <a:solidFill>
                <a:schemeClr val="bg1"/>
              </a:solidFill>
              <a:latin typeface="Times" pitchFamily="-65" charset="0"/>
              <a:ea typeface="ＭＳ Ｐゴシック" charset="0"/>
              <a:cs typeface="ＭＳ Ｐゴシック" charset="0"/>
            </a:endParaRPr>
          </a:p>
        </p:txBody>
      </p:sp>
    </p:spTree>
    <p:extLst>
      <p:ext uri="{BB962C8B-B14F-4D97-AF65-F5344CB8AC3E}">
        <p14:creationId xmlns:p14="http://schemas.microsoft.com/office/powerpoint/2010/main" val="1354162397"/>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fonts.google.com/specimen/Lato" TargetMode="External"/><Relationship Id="rId7" Type="http://schemas.openxmlformats.org/officeDocument/2006/relationships/image" Target="../media/image1.png"/><Relationship Id="rId12" Type="http://schemas.openxmlformats.org/officeDocument/2006/relationships/chart" Target="../charts/chart2.xml"/><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5.jpg"/><Relationship Id="rId5" Type="http://schemas.openxmlformats.org/officeDocument/2006/relationships/chart" Target="../charts/chart1.xml"/><Relationship Id="rId10" Type="http://schemas.openxmlformats.org/officeDocument/2006/relationships/image" Target="../media/image4.png"/><Relationship Id="rId4" Type="http://schemas.openxmlformats.org/officeDocument/2006/relationships/hyperlink" Target="https://medcom.med.wayne.edu/creating-accessible-design" TargetMode="Externa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CD35F36-75F7-69FF-3FF1-5E6D32269BC3}"/>
              </a:ext>
            </a:extLst>
          </p:cNvPr>
          <p:cNvSpPr/>
          <p:nvPr/>
        </p:nvSpPr>
        <p:spPr bwMode="auto">
          <a:xfrm>
            <a:off x="20591610" y="9862326"/>
            <a:ext cx="3886199" cy="29884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2821781" fontAlgn="base">
              <a:spcBef>
                <a:spcPct val="0"/>
              </a:spcBef>
              <a:spcAft>
                <a:spcPct val="0"/>
              </a:spcAft>
            </a:pPr>
            <a:endParaRPr lang="en-US" sz="1950">
              <a:latin typeface="Arial" pitchFamily="34" charset="0"/>
            </a:endParaRPr>
          </a:p>
        </p:txBody>
      </p:sp>
      <p:sp>
        <p:nvSpPr>
          <p:cNvPr id="72" name="Rectangle 20">
            <a:extLst>
              <a:ext uri="{FF2B5EF4-FFF2-40B4-BE49-F238E27FC236}">
                <a16:creationId xmlns:a16="http://schemas.microsoft.com/office/drawing/2014/main" id="{F51DB32A-5BCE-746F-546F-5A5ED1C76B21}"/>
              </a:ext>
            </a:extLst>
          </p:cNvPr>
          <p:cNvSpPr>
            <a:spLocks noChangeArrowheads="1"/>
          </p:cNvSpPr>
          <p:nvPr/>
        </p:nvSpPr>
        <p:spPr bwMode="auto">
          <a:xfrm>
            <a:off x="451687" y="4031163"/>
            <a:ext cx="7543800" cy="548640"/>
          </a:xfrm>
          <a:prstGeom prst="rect">
            <a:avLst/>
          </a:prstGeom>
          <a:solidFill>
            <a:srgbClr val="0C5449"/>
          </a:solidFill>
          <a:ln w="9525">
            <a:noFill/>
            <a:miter lim="800000"/>
            <a:headEnd/>
            <a:tailEnd/>
          </a:ln>
          <a:effectLst/>
        </p:spPr>
        <p:txBody>
          <a:bodyPr wrap="none" lIns="55682" tIns="27842" rIns="55682" bIns="27842" anchor="ctr"/>
          <a:lstStyle/>
          <a:p>
            <a:pPr algn="ctr" defTabSz="1813841"/>
            <a:r>
              <a:rPr lang="en-US" sz="3000" b="1" dirty="0">
                <a:solidFill>
                  <a:schemeClr val="bg1"/>
                </a:solidFill>
              </a:rPr>
              <a:t>Introduction</a:t>
            </a:r>
          </a:p>
        </p:txBody>
      </p:sp>
      <p:sp>
        <p:nvSpPr>
          <p:cNvPr id="73" name="Rectangle 21">
            <a:extLst>
              <a:ext uri="{FF2B5EF4-FFF2-40B4-BE49-F238E27FC236}">
                <a16:creationId xmlns:a16="http://schemas.microsoft.com/office/drawing/2014/main" id="{A0A0F04B-F36E-467D-C963-1529076EB6F7}"/>
              </a:ext>
            </a:extLst>
          </p:cNvPr>
          <p:cNvSpPr>
            <a:spLocks noChangeArrowheads="1"/>
          </p:cNvSpPr>
          <p:nvPr/>
        </p:nvSpPr>
        <p:spPr bwMode="auto">
          <a:xfrm>
            <a:off x="25175170" y="9884586"/>
            <a:ext cx="7543800" cy="548640"/>
          </a:xfrm>
          <a:prstGeom prst="rect">
            <a:avLst/>
          </a:prstGeom>
          <a:solidFill>
            <a:srgbClr val="0C5449"/>
          </a:solidFill>
          <a:ln w="9525">
            <a:noFill/>
            <a:miter lim="800000"/>
            <a:headEnd/>
            <a:tailEnd/>
          </a:ln>
          <a:effectLst/>
        </p:spPr>
        <p:txBody>
          <a:bodyPr wrap="none" lIns="55682" tIns="27842" rIns="55682" bIns="27842" anchor="ctr"/>
          <a:lstStyle/>
          <a:p>
            <a:pPr algn="ctr" defTabSz="1813841"/>
            <a:r>
              <a:rPr lang="en-US" sz="3000" b="1">
                <a:solidFill>
                  <a:schemeClr val="bg1"/>
                </a:solidFill>
              </a:rPr>
              <a:t>References</a:t>
            </a:r>
          </a:p>
        </p:txBody>
      </p:sp>
      <p:sp>
        <p:nvSpPr>
          <p:cNvPr id="74" name="Rectangle 22">
            <a:extLst>
              <a:ext uri="{FF2B5EF4-FFF2-40B4-BE49-F238E27FC236}">
                <a16:creationId xmlns:a16="http://schemas.microsoft.com/office/drawing/2014/main" id="{5E6726FD-6F69-E880-2FAC-3AC18311DFF7}"/>
              </a:ext>
            </a:extLst>
          </p:cNvPr>
          <p:cNvSpPr>
            <a:spLocks noChangeArrowheads="1"/>
          </p:cNvSpPr>
          <p:nvPr/>
        </p:nvSpPr>
        <p:spPr bwMode="auto">
          <a:xfrm>
            <a:off x="8692848" y="4031163"/>
            <a:ext cx="7543800" cy="548640"/>
          </a:xfrm>
          <a:prstGeom prst="rect">
            <a:avLst/>
          </a:prstGeom>
          <a:solidFill>
            <a:srgbClr val="0C5449"/>
          </a:solidFill>
          <a:ln w="9525">
            <a:noFill/>
            <a:miter lim="800000"/>
            <a:headEnd/>
            <a:tailEnd/>
          </a:ln>
          <a:effectLst/>
        </p:spPr>
        <p:txBody>
          <a:bodyPr wrap="none" lIns="55682" tIns="27842" rIns="55682" bIns="27842" anchor="ctr"/>
          <a:lstStyle/>
          <a:p>
            <a:pPr algn="ctr" defTabSz="1813841"/>
            <a:r>
              <a:rPr lang="en-US" sz="3000" b="1">
                <a:solidFill>
                  <a:schemeClr val="bg1"/>
                </a:solidFill>
              </a:rPr>
              <a:t>Methods</a:t>
            </a:r>
          </a:p>
        </p:txBody>
      </p:sp>
      <p:sp>
        <p:nvSpPr>
          <p:cNvPr id="75" name="Rectangle 24">
            <a:extLst>
              <a:ext uri="{FF2B5EF4-FFF2-40B4-BE49-F238E27FC236}">
                <a16:creationId xmlns:a16="http://schemas.microsoft.com/office/drawing/2014/main" id="{9661C9B4-2B64-D09A-2C68-249D02A21CB3}"/>
              </a:ext>
            </a:extLst>
          </p:cNvPr>
          <p:cNvSpPr>
            <a:spLocks noChangeArrowheads="1"/>
          </p:cNvSpPr>
          <p:nvPr/>
        </p:nvSpPr>
        <p:spPr bwMode="auto">
          <a:xfrm>
            <a:off x="8692848" y="8379331"/>
            <a:ext cx="7543800" cy="548640"/>
          </a:xfrm>
          <a:prstGeom prst="rect">
            <a:avLst/>
          </a:prstGeom>
          <a:solidFill>
            <a:srgbClr val="0C5449"/>
          </a:solidFill>
          <a:ln w="9525">
            <a:noFill/>
            <a:miter lim="800000"/>
            <a:headEnd/>
            <a:tailEnd/>
          </a:ln>
          <a:effectLst/>
        </p:spPr>
        <p:txBody>
          <a:bodyPr wrap="none" lIns="55682" tIns="27842" rIns="55682" bIns="27842" anchor="ctr"/>
          <a:lstStyle/>
          <a:p>
            <a:pPr algn="ctr" defTabSz="1813841"/>
            <a:r>
              <a:rPr lang="en-US" sz="3000" b="1">
                <a:solidFill>
                  <a:schemeClr val="bg1"/>
                </a:solidFill>
              </a:rPr>
              <a:t>Results</a:t>
            </a:r>
          </a:p>
        </p:txBody>
      </p:sp>
      <p:sp>
        <p:nvSpPr>
          <p:cNvPr id="76" name="Rectangle 25">
            <a:extLst>
              <a:ext uri="{FF2B5EF4-FFF2-40B4-BE49-F238E27FC236}">
                <a16:creationId xmlns:a16="http://schemas.microsoft.com/office/drawing/2014/main" id="{D7ACDB45-AFCB-CBE0-0A93-AABFF39A520F}"/>
              </a:ext>
            </a:extLst>
          </p:cNvPr>
          <p:cNvSpPr>
            <a:spLocks noChangeArrowheads="1"/>
          </p:cNvSpPr>
          <p:nvPr/>
        </p:nvSpPr>
        <p:spPr bwMode="auto">
          <a:xfrm>
            <a:off x="25175170" y="4031163"/>
            <a:ext cx="7543800" cy="548640"/>
          </a:xfrm>
          <a:prstGeom prst="rect">
            <a:avLst/>
          </a:prstGeom>
          <a:solidFill>
            <a:srgbClr val="0C5449"/>
          </a:solidFill>
          <a:ln w="9525">
            <a:noFill/>
            <a:miter lim="800000"/>
            <a:headEnd/>
            <a:tailEnd/>
          </a:ln>
          <a:effectLst/>
        </p:spPr>
        <p:txBody>
          <a:bodyPr wrap="none" lIns="55682" tIns="27842" rIns="55682" bIns="27842" anchor="ctr"/>
          <a:lstStyle/>
          <a:p>
            <a:pPr algn="ctr" defTabSz="1813841"/>
            <a:r>
              <a:rPr lang="en-US" sz="3000" b="1">
                <a:solidFill>
                  <a:schemeClr val="bg1"/>
                </a:solidFill>
              </a:rPr>
              <a:t>Conclusion</a:t>
            </a:r>
          </a:p>
        </p:txBody>
      </p:sp>
      <p:sp>
        <p:nvSpPr>
          <p:cNvPr id="77" name="Title 8">
            <a:extLst>
              <a:ext uri="{FF2B5EF4-FFF2-40B4-BE49-F238E27FC236}">
                <a16:creationId xmlns:a16="http://schemas.microsoft.com/office/drawing/2014/main" id="{6BA3B39E-6E3A-1B00-FAFA-BAABF70B1604}"/>
              </a:ext>
            </a:extLst>
          </p:cNvPr>
          <p:cNvSpPr txBox="1">
            <a:spLocks/>
          </p:cNvSpPr>
          <p:nvPr/>
        </p:nvSpPr>
        <p:spPr>
          <a:xfrm>
            <a:off x="4043855" y="384399"/>
            <a:ext cx="28378434" cy="1750937"/>
          </a:xfrm>
          <a:prstGeom prst="rect">
            <a:avLst/>
          </a:prstGeom>
        </p:spPr>
        <p:txBody>
          <a:bodyPr/>
          <a:lst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a:lstStyle>
          <a:p>
            <a:pPr algn="ctr"/>
            <a:r>
              <a:rPr lang="en-US" sz="4200" dirty="0">
                <a:solidFill>
                  <a:schemeClr val="bg1"/>
                </a:solidFill>
              </a:rPr>
              <a:t>Title – this is a </a:t>
            </a:r>
            <a:r>
              <a:rPr lang="en-US" sz="4200" dirty="0">
                <a:solidFill>
                  <a:srgbClr val="FFCC33"/>
                </a:solidFill>
              </a:rPr>
              <a:t>72” x 36” (6’ x 3’) </a:t>
            </a:r>
            <a:r>
              <a:rPr lang="en-US" sz="4200" dirty="0">
                <a:solidFill>
                  <a:schemeClr val="bg1"/>
                </a:solidFill>
              </a:rPr>
              <a:t>poster created half size to print at 200%, </a:t>
            </a:r>
            <a:br>
              <a:rPr lang="en-US" sz="4200" dirty="0">
                <a:solidFill>
                  <a:schemeClr val="bg1"/>
                </a:solidFill>
              </a:rPr>
            </a:br>
            <a:r>
              <a:rPr lang="en-US" sz="4200" dirty="0">
                <a:solidFill>
                  <a:schemeClr val="bg1"/>
                </a:solidFill>
              </a:rPr>
              <a:t>42 point </a:t>
            </a:r>
            <a:r>
              <a:rPr lang="en-US" sz="4200" dirty="0" err="1">
                <a:solidFill>
                  <a:schemeClr val="bg1"/>
                </a:solidFill>
              </a:rPr>
              <a:t>Lato</a:t>
            </a:r>
            <a:r>
              <a:rPr lang="en-US" sz="4200" dirty="0">
                <a:solidFill>
                  <a:schemeClr val="bg1"/>
                </a:solidFill>
              </a:rPr>
              <a:t> heavy title heading, legible at 16 feet away (84 point when printed 200%)</a:t>
            </a:r>
          </a:p>
        </p:txBody>
      </p:sp>
      <p:sp>
        <p:nvSpPr>
          <p:cNvPr id="78" name="Subtitle 9">
            <a:extLst>
              <a:ext uri="{FF2B5EF4-FFF2-40B4-BE49-F238E27FC236}">
                <a16:creationId xmlns:a16="http://schemas.microsoft.com/office/drawing/2014/main" id="{58381498-0685-FF91-B0B2-2086082C62C4}"/>
              </a:ext>
            </a:extLst>
          </p:cNvPr>
          <p:cNvSpPr txBox="1">
            <a:spLocks/>
          </p:cNvSpPr>
          <p:nvPr/>
        </p:nvSpPr>
        <p:spPr>
          <a:xfrm>
            <a:off x="4043855" y="2129803"/>
            <a:ext cx="28378433" cy="1357539"/>
          </a:xfrm>
          <a:prstGeom prst="rect">
            <a:avLst/>
          </a:prstGeom>
        </p:spPr>
        <p:txBody>
          <a:bodyPr/>
          <a:lst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a:lstStyle>
          <a:p>
            <a:pPr marL="0" indent="0" algn="ctr">
              <a:spcBef>
                <a:spcPts val="0"/>
              </a:spcBef>
              <a:buNone/>
            </a:pPr>
            <a:r>
              <a:rPr lang="en-US" sz="3000" dirty="0">
                <a:solidFill>
                  <a:schemeClr val="bg1"/>
                </a:solidFill>
              </a:rPr>
              <a:t>Authors and affiliations - 30 point </a:t>
            </a:r>
            <a:r>
              <a:rPr lang="en-US" sz="3000" dirty="0" err="1">
                <a:solidFill>
                  <a:schemeClr val="bg1"/>
                </a:solidFill>
              </a:rPr>
              <a:t>Lato</a:t>
            </a:r>
            <a:r>
              <a:rPr lang="en-US" sz="3000" dirty="0">
                <a:solidFill>
                  <a:schemeClr val="bg1"/>
                </a:solidFill>
              </a:rPr>
              <a:t> medium body (60 point when printed 200%)</a:t>
            </a:r>
          </a:p>
          <a:p>
            <a:pPr marL="0" indent="0" algn="ctr">
              <a:spcBef>
                <a:spcPts val="0"/>
              </a:spcBef>
              <a:buNone/>
            </a:pPr>
            <a:r>
              <a:rPr lang="en-US" sz="3000" dirty="0">
                <a:solidFill>
                  <a:srgbClr val="FFCC33"/>
                </a:solidFill>
              </a:rPr>
              <a:t>This poster will scale proportionally 200% to fit a 72” x 36” (6’ x 3’)</a:t>
            </a:r>
          </a:p>
        </p:txBody>
      </p:sp>
      <p:sp>
        <p:nvSpPr>
          <p:cNvPr id="79" name="Rectangle 78">
            <a:extLst>
              <a:ext uri="{FF2B5EF4-FFF2-40B4-BE49-F238E27FC236}">
                <a16:creationId xmlns:a16="http://schemas.microsoft.com/office/drawing/2014/main" id="{9C30EF89-8060-F92E-309B-91A494EF0841}"/>
              </a:ext>
            </a:extLst>
          </p:cNvPr>
          <p:cNvSpPr/>
          <p:nvPr/>
        </p:nvSpPr>
        <p:spPr>
          <a:xfrm>
            <a:off x="19528619" y="7851631"/>
            <a:ext cx="2354580" cy="54864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0" name="Rectangle 79">
            <a:extLst>
              <a:ext uri="{FF2B5EF4-FFF2-40B4-BE49-F238E27FC236}">
                <a16:creationId xmlns:a16="http://schemas.microsoft.com/office/drawing/2014/main" id="{E55C15F8-CF70-C25F-E634-7B1158F5E662}"/>
              </a:ext>
            </a:extLst>
          </p:cNvPr>
          <p:cNvSpPr/>
          <p:nvPr/>
        </p:nvSpPr>
        <p:spPr>
          <a:xfrm>
            <a:off x="22123229" y="7851631"/>
            <a:ext cx="2354580" cy="54864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1" name="Rectangle 80">
            <a:extLst>
              <a:ext uri="{FF2B5EF4-FFF2-40B4-BE49-F238E27FC236}">
                <a16:creationId xmlns:a16="http://schemas.microsoft.com/office/drawing/2014/main" id="{7BD329AB-F90E-B998-80BD-B1C6BB8C1C34}"/>
              </a:ext>
            </a:extLst>
          </p:cNvPr>
          <p:cNvSpPr/>
          <p:nvPr/>
        </p:nvSpPr>
        <p:spPr>
          <a:xfrm>
            <a:off x="16934009" y="7851631"/>
            <a:ext cx="2354580" cy="54864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2" name="TextBox 81">
            <a:extLst>
              <a:ext uri="{FF2B5EF4-FFF2-40B4-BE49-F238E27FC236}">
                <a16:creationId xmlns:a16="http://schemas.microsoft.com/office/drawing/2014/main" id="{766E7881-A169-EBE3-2DAB-8EA0113EF124}"/>
              </a:ext>
            </a:extLst>
          </p:cNvPr>
          <p:cNvSpPr txBox="1"/>
          <p:nvPr/>
        </p:nvSpPr>
        <p:spPr>
          <a:xfrm>
            <a:off x="16934009" y="7443905"/>
            <a:ext cx="7543800" cy="338554"/>
          </a:xfrm>
          <a:prstGeom prst="rect">
            <a:avLst/>
          </a:prstGeom>
          <a:noFill/>
        </p:spPr>
        <p:txBody>
          <a:bodyPr wrap="square" rtlCol="0">
            <a:spAutoFit/>
          </a:bodyPr>
          <a:lstStyle/>
          <a:p>
            <a:pPr>
              <a:spcAft>
                <a:spcPts val="900"/>
              </a:spcAft>
            </a:pPr>
            <a:r>
              <a:rPr lang="en-US" sz="1600" dirty="0"/>
              <a:t>Below are 3 accent gradients you can use as part of the WSU color branding.</a:t>
            </a:r>
          </a:p>
        </p:txBody>
      </p:sp>
      <p:sp>
        <p:nvSpPr>
          <p:cNvPr id="83" name="TextBox 82">
            <a:extLst>
              <a:ext uri="{FF2B5EF4-FFF2-40B4-BE49-F238E27FC236}">
                <a16:creationId xmlns:a16="http://schemas.microsoft.com/office/drawing/2014/main" id="{8AD0D3C4-DB67-2C6B-D5C6-681896F4E302}"/>
              </a:ext>
            </a:extLst>
          </p:cNvPr>
          <p:cNvSpPr txBox="1"/>
          <p:nvPr/>
        </p:nvSpPr>
        <p:spPr>
          <a:xfrm>
            <a:off x="451687" y="4776507"/>
            <a:ext cx="7543800" cy="11128688"/>
          </a:xfrm>
          <a:prstGeom prst="rect">
            <a:avLst/>
          </a:prstGeom>
          <a:noFill/>
        </p:spPr>
        <p:txBody>
          <a:bodyPr wrap="square" rtlCol="0">
            <a:spAutoFit/>
          </a:bodyPr>
          <a:lstStyle/>
          <a:p>
            <a:pPr>
              <a:spcAft>
                <a:spcPts val="900"/>
              </a:spcAft>
            </a:pPr>
            <a:r>
              <a:rPr lang="en-US" sz="1600" dirty="0"/>
              <a:t>Any posters that are meant to be read at a minimum distance; the following sizes are suggested:</a:t>
            </a:r>
          </a:p>
          <a:p>
            <a:pPr marL="432197" indent="-260747">
              <a:spcAft>
                <a:spcPts val="450"/>
              </a:spcAft>
              <a:buFont typeface="Arial" panose="020B0604020202020204" pitchFamily="34" charset="0"/>
              <a:buChar char="•"/>
            </a:pPr>
            <a:r>
              <a:rPr lang="en-US" sz="1600" dirty="0"/>
              <a:t>This poster template is formatted to print at 200% to achieve the 72” x 36” (6’ x 3’) dimensions. Therefore, all of the text and the suggestions are created half size to accommodate. The </a:t>
            </a:r>
            <a:r>
              <a:rPr lang="en-US" sz="1600" dirty="0" err="1"/>
              <a:t>Lato</a:t>
            </a:r>
            <a:r>
              <a:rPr lang="en-US" sz="1600" dirty="0"/>
              <a:t> Medium body text in this poster template is 16 points (</a:t>
            </a:r>
            <a:r>
              <a:rPr lang="en-US" sz="1600" dirty="0" err="1"/>
              <a:t>pt</a:t>
            </a:r>
            <a:r>
              <a:rPr lang="en-US" sz="1600" dirty="0"/>
              <a:t>). When printed at 200%, it will be 32 pt.</a:t>
            </a:r>
          </a:p>
          <a:p>
            <a:pPr marL="432197" indent="-260747">
              <a:spcAft>
                <a:spcPts val="450"/>
              </a:spcAft>
              <a:buFont typeface="Arial" panose="020B0604020202020204" pitchFamily="34" charset="0"/>
              <a:buChar char="•"/>
            </a:pPr>
            <a:r>
              <a:rPr lang="en-US" sz="1600" dirty="0"/>
              <a:t>Title: 56 </a:t>
            </a:r>
            <a:r>
              <a:rPr lang="en-US" sz="1600" dirty="0" err="1"/>
              <a:t>pt</a:t>
            </a:r>
            <a:r>
              <a:rPr lang="en-US" sz="1600" dirty="0"/>
              <a:t> bolded (84 </a:t>
            </a:r>
            <a:r>
              <a:rPr lang="en-US" sz="1600" dirty="0" err="1"/>
              <a:t>pt</a:t>
            </a:r>
            <a:r>
              <a:rPr lang="en-US" sz="1600" dirty="0"/>
              <a:t> at 150%)</a:t>
            </a:r>
          </a:p>
          <a:p>
            <a:pPr marL="432197" indent="-260747">
              <a:spcAft>
                <a:spcPts val="450"/>
              </a:spcAft>
              <a:buFont typeface="Arial" panose="020B0604020202020204" pitchFamily="34" charset="0"/>
              <a:buChar char="•"/>
            </a:pPr>
            <a:r>
              <a:rPr lang="en-US" sz="1600" dirty="0"/>
              <a:t>Authors and affiliations: 40 </a:t>
            </a:r>
            <a:r>
              <a:rPr lang="en-US" sz="1600" dirty="0" err="1"/>
              <a:t>pt</a:t>
            </a:r>
            <a:r>
              <a:rPr lang="en-US" sz="1600" dirty="0"/>
              <a:t> (60 </a:t>
            </a:r>
            <a:r>
              <a:rPr lang="en-US" sz="1600" dirty="0" err="1"/>
              <a:t>pt</a:t>
            </a:r>
            <a:r>
              <a:rPr lang="en-US" sz="1600" dirty="0"/>
              <a:t> at 150%)</a:t>
            </a:r>
          </a:p>
          <a:p>
            <a:pPr marL="432197" indent="-260747">
              <a:spcAft>
                <a:spcPts val="450"/>
              </a:spcAft>
              <a:buFont typeface="Arial" panose="020B0604020202020204" pitchFamily="34" charset="0"/>
              <a:buChar char="•"/>
            </a:pPr>
            <a:r>
              <a:rPr lang="en-US" sz="1600" dirty="0"/>
              <a:t>Headings: 30 </a:t>
            </a:r>
            <a:r>
              <a:rPr lang="en-US" sz="1600" dirty="0" err="1"/>
              <a:t>pt</a:t>
            </a:r>
            <a:r>
              <a:rPr lang="en-US" sz="1600" dirty="0"/>
              <a:t> (60 </a:t>
            </a:r>
            <a:r>
              <a:rPr lang="en-US" sz="1600" dirty="0" err="1"/>
              <a:t>pt</a:t>
            </a:r>
            <a:r>
              <a:rPr lang="en-US" sz="1600" dirty="0"/>
              <a:t> 200%)</a:t>
            </a:r>
          </a:p>
          <a:p>
            <a:pPr marL="432197" indent="-260747">
              <a:spcAft>
                <a:spcPts val="450"/>
              </a:spcAft>
              <a:buFont typeface="Arial" panose="020B0604020202020204" pitchFamily="34" charset="0"/>
              <a:buChar char="•"/>
            </a:pPr>
            <a:r>
              <a:rPr lang="en-US" sz="1600" dirty="0"/>
              <a:t>Body text: 12 - 16 </a:t>
            </a:r>
            <a:r>
              <a:rPr lang="en-US" sz="1600" dirty="0" err="1"/>
              <a:t>pt</a:t>
            </a:r>
            <a:r>
              <a:rPr lang="en-US" sz="1600" dirty="0"/>
              <a:t> (24 – 32 </a:t>
            </a:r>
            <a:r>
              <a:rPr lang="en-US" sz="1600" dirty="0" err="1"/>
              <a:t>pt</a:t>
            </a:r>
            <a:r>
              <a:rPr lang="en-US" sz="1600" dirty="0"/>
              <a:t> at 200%)</a:t>
            </a:r>
          </a:p>
          <a:p>
            <a:pPr marL="432197" indent="-260747">
              <a:spcAft>
                <a:spcPts val="450"/>
              </a:spcAft>
              <a:buFont typeface="Arial" panose="020B0604020202020204" pitchFamily="34" charset="0"/>
              <a:buChar char="•"/>
            </a:pPr>
            <a:r>
              <a:rPr lang="en-US" sz="1600" dirty="0"/>
              <a:t>Captions: 10 </a:t>
            </a:r>
            <a:r>
              <a:rPr lang="en-US" sz="1600" dirty="0" err="1"/>
              <a:t>pt</a:t>
            </a:r>
            <a:r>
              <a:rPr lang="en-US" sz="1600" dirty="0"/>
              <a:t> (20 </a:t>
            </a:r>
            <a:r>
              <a:rPr lang="en-US" sz="1600" dirty="0" err="1"/>
              <a:t>pt</a:t>
            </a:r>
            <a:r>
              <a:rPr lang="en-US" sz="1600" dirty="0"/>
              <a:t> at 200%)</a:t>
            </a:r>
          </a:p>
          <a:p>
            <a:pPr>
              <a:spcAft>
                <a:spcPts val="900"/>
              </a:spcAft>
            </a:pPr>
            <a:r>
              <a:rPr lang="en-US" sz="1600" dirty="0"/>
              <a:t>For readability, the following sizes are suggested for the body text:</a:t>
            </a:r>
          </a:p>
          <a:p>
            <a:pPr marL="432197" indent="-260747">
              <a:spcAft>
                <a:spcPts val="450"/>
              </a:spcAft>
              <a:buFont typeface="Arial" panose="020B0604020202020204" pitchFamily="34" charset="0"/>
              <a:buChar char="•"/>
            </a:pPr>
            <a:r>
              <a:rPr lang="en-US" sz="1600" dirty="0"/>
              <a:t>To be legible at 6 feet use 30 point. (most common for conferences)</a:t>
            </a:r>
          </a:p>
          <a:p>
            <a:pPr marL="432197" indent="-260747">
              <a:spcAft>
                <a:spcPts val="450"/>
              </a:spcAft>
              <a:buFont typeface="Arial" panose="020B0604020202020204" pitchFamily="34" charset="0"/>
              <a:buChar char="•"/>
            </a:pPr>
            <a:r>
              <a:rPr lang="en-US" sz="1600" dirty="0"/>
              <a:t>To be legible at 10 feet use 48 point.</a:t>
            </a:r>
          </a:p>
          <a:p>
            <a:pPr marL="432197" indent="-260747">
              <a:spcAft>
                <a:spcPts val="450"/>
              </a:spcAft>
              <a:buFont typeface="Arial" panose="020B0604020202020204" pitchFamily="34" charset="0"/>
              <a:buChar char="•"/>
            </a:pPr>
            <a:r>
              <a:rPr lang="en-US" sz="1600" dirty="0"/>
              <a:t>To be legible at 12 feet use 60 point.</a:t>
            </a:r>
          </a:p>
          <a:p>
            <a:pPr marL="432197" indent="-260747">
              <a:spcAft>
                <a:spcPts val="450"/>
              </a:spcAft>
              <a:buFont typeface="Arial" panose="020B0604020202020204" pitchFamily="34" charset="0"/>
              <a:buChar char="•"/>
            </a:pPr>
            <a:r>
              <a:rPr lang="en-US" sz="1600" dirty="0"/>
              <a:t>To be legible at 14 feet use 72 point.</a:t>
            </a:r>
          </a:p>
          <a:p>
            <a:pPr marL="171450">
              <a:spcAft>
                <a:spcPts val="900"/>
              </a:spcAft>
            </a:pPr>
            <a:r>
              <a:rPr lang="en-US" sz="1600" dirty="0"/>
              <a:t>Text and figures should be readable from around 5-7 feet away</a:t>
            </a:r>
          </a:p>
          <a:p>
            <a:pPr marL="432197" indent="-260747">
              <a:spcAft>
                <a:spcPts val="450"/>
              </a:spcAft>
              <a:buFont typeface="Arial" panose="020B0604020202020204" pitchFamily="34" charset="0"/>
              <a:buChar char="•"/>
            </a:pPr>
            <a:r>
              <a:rPr lang="en-US" sz="1600" dirty="0"/>
              <a:t>Use a sans serif typeface (e.g., </a:t>
            </a:r>
            <a:r>
              <a:rPr lang="en-US" sz="1600" dirty="0" err="1"/>
              <a:t>Lato</a:t>
            </a:r>
            <a:r>
              <a:rPr lang="en-US" sz="1600" dirty="0"/>
              <a:t>, Arial, Open Sans, Helvetica, etc.). Our poster templates use the sans serif font </a:t>
            </a:r>
            <a:r>
              <a:rPr lang="en-US" sz="1600" dirty="0" err="1"/>
              <a:t>Lato</a:t>
            </a:r>
            <a:r>
              <a:rPr lang="en-US" sz="1600" dirty="0"/>
              <a:t>, which can be downloaded from </a:t>
            </a:r>
            <a:r>
              <a:rPr lang="en-US" sz="1600" dirty="0">
                <a:hlinkClick r:id="rId2"/>
              </a:rPr>
              <a:t>the link provided on our FAQ page </a:t>
            </a:r>
            <a:r>
              <a:rPr lang="en-US" sz="1600" dirty="0"/>
              <a:t>or from Google: </a:t>
            </a:r>
            <a:r>
              <a:rPr lang="en-US" sz="1600" dirty="0">
                <a:hlinkClick r:id="rId3"/>
              </a:rPr>
              <a:t>https://fonts.google.com/specimen/Lato</a:t>
            </a:r>
            <a:endParaRPr lang="en-US" sz="1600" dirty="0"/>
          </a:p>
          <a:p>
            <a:pPr marL="432197" indent="-260747">
              <a:spcAft>
                <a:spcPts val="450"/>
              </a:spcAft>
              <a:buFont typeface="Arial" panose="020B0604020202020204" pitchFamily="34" charset="0"/>
              <a:buChar char="•"/>
            </a:pPr>
            <a:r>
              <a:rPr lang="en-US" sz="1600" dirty="0"/>
              <a:t>This poster uses </a:t>
            </a:r>
            <a:r>
              <a:rPr lang="en-US" sz="1600" dirty="0" err="1"/>
              <a:t>Lato</a:t>
            </a:r>
            <a:r>
              <a:rPr lang="en-US" sz="1600" dirty="0"/>
              <a:t> font and the theme has been mapped to that font. If you copy/paste text from documents, please ensure fonts are correct. Mismatched fonts in posters are a distraction and aesthetically degrades the quality of your presentation.</a:t>
            </a:r>
          </a:p>
          <a:p>
            <a:pPr marL="432197" indent="-260747">
              <a:spcAft>
                <a:spcPts val="450"/>
              </a:spcAft>
              <a:buFont typeface="Arial" panose="020B0604020202020204" pitchFamily="34" charset="0"/>
              <a:buChar char="•"/>
            </a:pPr>
            <a:r>
              <a:rPr lang="en-US" sz="1600" dirty="0"/>
              <a:t>For more information about creating accessible design with color and type, please reference </a:t>
            </a:r>
            <a:r>
              <a:rPr lang="en-US" sz="1600" dirty="0">
                <a:hlinkClick r:id="rId4"/>
              </a:rPr>
              <a:t>https://medcom.med.wayne.edu/creating-accessible-design</a:t>
            </a:r>
            <a:endParaRPr lang="en-US" sz="1600" dirty="0"/>
          </a:p>
          <a:p>
            <a:r>
              <a:rPr lang="en-US" sz="1600" b="1" dirty="0"/>
              <a:t>Text – good examples</a:t>
            </a:r>
          </a:p>
          <a:p>
            <a:r>
              <a:rPr lang="en-US" sz="1600" dirty="0"/>
              <a:t>Text should be high contrast, the following provide the best contrast for reading and printing:</a:t>
            </a:r>
          </a:p>
          <a:p>
            <a:pPr marL="434579" indent="-308372">
              <a:spcAft>
                <a:spcPts val="450"/>
              </a:spcAft>
              <a:buFont typeface="Arial" panose="020B0604020202020204" pitchFamily="34" charset="0"/>
              <a:buChar char="•"/>
            </a:pPr>
            <a:r>
              <a:rPr lang="en-US" sz="1600" dirty="0"/>
              <a:t>Black on white</a:t>
            </a:r>
          </a:p>
          <a:p>
            <a:pPr marL="434579" indent="-308372">
              <a:spcAft>
                <a:spcPts val="450"/>
              </a:spcAft>
              <a:buFont typeface="Arial" panose="020B0604020202020204" pitchFamily="34" charset="0"/>
              <a:buChar char="•"/>
            </a:pPr>
            <a:r>
              <a:rPr lang="en-US" sz="1600" dirty="0">
                <a:solidFill>
                  <a:srgbClr val="00594F"/>
                </a:solidFill>
              </a:rPr>
              <a:t>WSU primary green on white</a:t>
            </a:r>
          </a:p>
          <a:p>
            <a:pPr marL="434579" indent="-308372">
              <a:spcAft>
                <a:spcPts val="450"/>
              </a:spcAft>
              <a:buFont typeface="Arial" panose="020B0604020202020204" pitchFamily="34" charset="0"/>
              <a:buChar char="•"/>
            </a:pPr>
            <a:r>
              <a:rPr lang="en-US" sz="1600" dirty="0">
                <a:solidFill>
                  <a:schemeClr val="bg2">
                    <a:lumMod val="25000"/>
                  </a:schemeClr>
                </a:solidFill>
              </a:rPr>
              <a:t>Dark gray on white</a:t>
            </a:r>
          </a:p>
          <a:p>
            <a:pPr marL="434579" indent="-308372">
              <a:spcAft>
                <a:spcPts val="450"/>
              </a:spcAft>
              <a:buFont typeface="Arial" panose="020B0604020202020204" pitchFamily="34" charset="0"/>
              <a:buChar char="•"/>
            </a:pPr>
            <a:r>
              <a:rPr lang="en-US" sz="1600" b="1" dirty="0">
                <a:solidFill>
                  <a:srgbClr val="00594F"/>
                </a:solidFill>
                <a:highlight>
                  <a:srgbClr val="FFC844"/>
                </a:highlight>
              </a:rPr>
              <a:t>WSU primary green on WSU primary yellow </a:t>
            </a:r>
          </a:p>
          <a:p>
            <a:pPr marL="434579" indent="-308372">
              <a:spcAft>
                <a:spcPts val="450"/>
              </a:spcAft>
              <a:buFont typeface="Arial" panose="020B0604020202020204" pitchFamily="34" charset="0"/>
              <a:buChar char="•"/>
            </a:pPr>
            <a:r>
              <a:rPr lang="en-US" sz="1600" b="1" dirty="0">
                <a:solidFill>
                  <a:srgbClr val="FFC844"/>
                </a:solidFill>
                <a:highlight>
                  <a:srgbClr val="00594F"/>
                </a:highlight>
              </a:rPr>
              <a:t>WSU primary yellow on WSU primary green</a:t>
            </a:r>
            <a:endParaRPr lang="en-US" sz="1600" dirty="0">
              <a:solidFill>
                <a:schemeClr val="bg2">
                  <a:lumMod val="25000"/>
                </a:schemeClr>
              </a:solidFill>
            </a:endParaRPr>
          </a:p>
          <a:p>
            <a:pPr marL="434579" indent="-308372">
              <a:spcAft>
                <a:spcPts val="450"/>
              </a:spcAft>
              <a:buClr>
                <a:srgbClr val="00594F"/>
              </a:buClr>
              <a:buFont typeface="Arial" panose="020B0604020202020204" pitchFamily="34" charset="0"/>
              <a:buChar char="•"/>
            </a:pPr>
            <a:r>
              <a:rPr lang="en-US" sz="1600" dirty="0">
                <a:solidFill>
                  <a:schemeClr val="bg1"/>
                </a:solidFill>
                <a:highlight>
                  <a:srgbClr val="00594F"/>
                </a:highlight>
              </a:rPr>
              <a:t>White on WSU primary green</a:t>
            </a:r>
          </a:p>
          <a:p>
            <a:pPr marL="432197" indent="-260747">
              <a:spcAft>
                <a:spcPts val="900"/>
              </a:spcAft>
              <a:buFont typeface="Arial" panose="020B0604020202020204" pitchFamily="34" charset="0"/>
              <a:buChar char="•"/>
            </a:pPr>
            <a:endParaRPr lang="en-US" sz="1600" dirty="0"/>
          </a:p>
          <a:p>
            <a:pPr marL="432197" indent="-260747">
              <a:spcAft>
                <a:spcPts val="900"/>
              </a:spcAft>
              <a:buFont typeface="Arial" panose="020B0604020202020204" pitchFamily="34" charset="0"/>
              <a:buChar char="•"/>
            </a:pPr>
            <a:endParaRPr lang="en-US" sz="1600" dirty="0"/>
          </a:p>
        </p:txBody>
      </p:sp>
      <p:graphicFrame>
        <p:nvGraphicFramePr>
          <p:cNvPr id="84" name="Chart 83">
            <a:extLst>
              <a:ext uri="{FF2B5EF4-FFF2-40B4-BE49-F238E27FC236}">
                <a16:creationId xmlns:a16="http://schemas.microsoft.com/office/drawing/2014/main" id="{7FCDF9B6-E23A-9A13-6974-DB8A204559AF}"/>
              </a:ext>
            </a:extLst>
          </p:cNvPr>
          <p:cNvGraphicFramePr/>
          <p:nvPr>
            <p:extLst>
              <p:ext uri="{D42A27DB-BD31-4B8C-83A1-F6EECF244321}">
                <p14:modId xmlns:p14="http://schemas.microsoft.com/office/powerpoint/2010/main" val="1339669372"/>
              </p:ext>
            </p:extLst>
          </p:nvPr>
        </p:nvGraphicFramePr>
        <p:xfrm>
          <a:off x="25188324" y="4740632"/>
          <a:ext cx="3648366" cy="2786713"/>
        </p:xfrm>
        <a:graphic>
          <a:graphicData uri="http://schemas.openxmlformats.org/drawingml/2006/chart">
            <c:chart xmlns:c="http://schemas.openxmlformats.org/drawingml/2006/chart" xmlns:r="http://schemas.openxmlformats.org/officeDocument/2006/relationships" r:id="rId5"/>
          </a:graphicData>
        </a:graphic>
      </p:graphicFrame>
      <p:sp>
        <p:nvSpPr>
          <p:cNvPr id="85" name="TextBox 84">
            <a:extLst>
              <a:ext uri="{FF2B5EF4-FFF2-40B4-BE49-F238E27FC236}">
                <a16:creationId xmlns:a16="http://schemas.microsoft.com/office/drawing/2014/main" id="{87DE6889-E88E-F3A1-41DF-50B3FC1F30CB}"/>
              </a:ext>
            </a:extLst>
          </p:cNvPr>
          <p:cNvSpPr txBox="1"/>
          <p:nvPr/>
        </p:nvSpPr>
        <p:spPr>
          <a:xfrm>
            <a:off x="8692848" y="4776507"/>
            <a:ext cx="7543800" cy="3028642"/>
          </a:xfrm>
          <a:prstGeom prst="rect">
            <a:avLst/>
          </a:prstGeom>
          <a:noFill/>
        </p:spPr>
        <p:txBody>
          <a:bodyPr wrap="square" numCol="2">
            <a:noAutofit/>
          </a:bodyPr>
          <a:lstStyle/>
          <a:p>
            <a:r>
              <a:rPr lang="en-US" sz="1600" b="1" dirty="0"/>
              <a:t>Text – poor/inaccessible examples</a:t>
            </a:r>
          </a:p>
          <a:p>
            <a:r>
              <a:rPr lang="en-US" sz="1600" dirty="0"/>
              <a:t>Text should be high contrast, the example below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1600" dirty="0"/>
          </a:p>
          <a:p>
            <a:pPr marL="342900" indent="-251222">
              <a:spcAft>
                <a:spcPts val="450"/>
              </a:spcAft>
              <a:buFont typeface="Arial" panose="020B0604020202020204" pitchFamily="34" charset="0"/>
              <a:buChar char="•"/>
            </a:pPr>
            <a:r>
              <a:rPr lang="en-US" sz="1600" dirty="0"/>
              <a:t>Black on white</a:t>
            </a:r>
          </a:p>
          <a:p>
            <a:pPr marL="342900" indent="-251222">
              <a:spcAft>
                <a:spcPts val="450"/>
              </a:spcAft>
              <a:buFont typeface="Arial" panose="020B0604020202020204" pitchFamily="34" charset="0"/>
              <a:buChar char="•"/>
            </a:pPr>
            <a:r>
              <a:rPr lang="en-US" sz="1600" dirty="0">
                <a:solidFill>
                  <a:srgbClr val="3D7A67"/>
                </a:solidFill>
                <a:highlight>
                  <a:srgbClr val="093F39"/>
                </a:highlight>
              </a:rPr>
              <a:t>Light green on WSU primary green</a:t>
            </a:r>
          </a:p>
          <a:p>
            <a:pPr marL="342900" indent="-251222">
              <a:spcAft>
                <a:spcPts val="450"/>
              </a:spcAft>
              <a:buFont typeface="Arial" panose="020B0604020202020204" pitchFamily="34" charset="0"/>
              <a:buChar char="•"/>
            </a:pPr>
            <a:r>
              <a:rPr lang="en-US" sz="1600" dirty="0">
                <a:solidFill>
                  <a:schemeClr val="bg2">
                    <a:lumMod val="25000"/>
                  </a:schemeClr>
                </a:solidFill>
                <a:highlight>
                  <a:srgbClr val="093F39"/>
                </a:highlight>
              </a:rPr>
              <a:t>Dark gray on WSU primary green</a:t>
            </a:r>
          </a:p>
          <a:p>
            <a:pPr marL="342900" indent="-251222">
              <a:spcAft>
                <a:spcPts val="450"/>
              </a:spcAft>
              <a:buFont typeface="Arial" panose="020B0604020202020204" pitchFamily="34" charset="0"/>
              <a:buChar char="•"/>
            </a:pPr>
            <a:r>
              <a:rPr lang="en-US" sz="1600" b="1" dirty="0">
                <a:solidFill>
                  <a:schemeClr val="bg1"/>
                </a:solidFill>
                <a:highlight>
                  <a:srgbClr val="FFC844"/>
                </a:highlight>
              </a:rPr>
              <a:t>White on WSU primary yellow </a:t>
            </a:r>
          </a:p>
          <a:p>
            <a:pPr marL="342900" indent="-251222">
              <a:spcAft>
                <a:spcPts val="450"/>
              </a:spcAft>
              <a:buFont typeface="Arial" panose="020B0604020202020204" pitchFamily="34" charset="0"/>
              <a:buChar char="•"/>
            </a:pPr>
            <a:r>
              <a:rPr lang="en-US" sz="1600" b="1" dirty="0">
                <a:highlight>
                  <a:srgbClr val="00594F"/>
                </a:highlight>
              </a:rPr>
              <a:t>Black on WSU primary green</a:t>
            </a:r>
            <a:endParaRPr lang="en-US" sz="1600" dirty="0"/>
          </a:p>
          <a:p>
            <a:pPr marL="342900" indent="-251222">
              <a:spcAft>
                <a:spcPts val="450"/>
              </a:spcAft>
              <a:buClr>
                <a:srgbClr val="00594F"/>
              </a:buClr>
              <a:buFont typeface="Arial" panose="020B0604020202020204" pitchFamily="34" charset="0"/>
              <a:buChar char="•"/>
            </a:pPr>
            <a:r>
              <a:rPr lang="en-US" sz="1600" dirty="0">
                <a:solidFill>
                  <a:srgbClr val="FF0000"/>
                </a:solidFill>
                <a:highlight>
                  <a:srgbClr val="00594F"/>
                </a:highlight>
              </a:rPr>
              <a:t>Red on WSU primary green</a:t>
            </a:r>
          </a:p>
          <a:p>
            <a:pPr marL="342900" indent="-251222">
              <a:buClr>
                <a:srgbClr val="00594F"/>
              </a:buClr>
              <a:buFont typeface="Arial" panose="020B0604020202020204" pitchFamily="34" charset="0"/>
              <a:buChar char="•"/>
            </a:pPr>
            <a:r>
              <a:rPr lang="en-US" sz="1600" dirty="0">
                <a:solidFill>
                  <a:srgbClr val="FF0000"/>
                </a:solidFill>
              </a:rPr>
              <a:t>Red</a:t>
            </a:r>
            <a:r>
              <a:rPr lang="en-US" sz="1600" dirty="0">
                <a:solidFill>
                  <a:srgbClr val="093F39"/>
                </a:solidFill>
              </a:rPr>
              <a:t> does not mean this is important! When deciding to change your content's font color for important information, ensure the font color is </a:t>
            </a:r>
            <a:r>
              <a:rPr lang="en-US" sz="1600" b="1" i="1" dirty="0">
                <a:solidFill>
                  <a:srgbClr val="093F39"/>
                </a:solidFill>
              </a:rPr>
              <a:t>not</a:t>
            </a:r>
            <a:r>
              <a:rPr lang="en-US" sz="1600" dirty="0">
                <a:solidFill>
                  <a:srgbClr val="093F39"/>
                </a:solidFill>
              </a:rPr>
              <a:t> the only means of identification. </a:t>
            </a:r>
            <a:r>
              <a:rPr lang="en-US" sz="1600" b="1" dirty="0">
                <a:solidFill>
                  <a:srgbClr val="093F39"/>
                </a:solidFill>
              </a:rPr>
              <a:t>Bolding,</a:t>
            </a:r>
            <a:r>
              <a:rPr lang="en-US" sz="1600" dirty="0">
                <a:solidFill>
                  <a:srgbClr val="093F39"/>
                </a:solidFill>
              </a:rPr>
              <a:t> </a:t>
            </a:r>
            <a:r>
              <a:rPr lang="en-US" sz="1600" i="1" dirty="0">
                <a:solidFill>
                  <a:srgbClr val="093F39"/>
                </a:solidFill>
              </a:rPr>
              <a:t>italicizing</a:t>
            </a:r>
            <a:r>
              <a:rPr lang="en-US" sz="1600" dirty="0">
                <a:solidFill>
                  <a:srgbClr val="093F39"/>
                </a:solidFill>
              </a:rPr>
              <a:t> and scale can function as indicators of importance.</a:t>
            </a:r>
          </a:p>
        </p:txBody>
      </p:sp>
      <p:sp>
        <p:nvSpPr>
          <p:cNvPr id="86" name="TextBox 85">
            <a:extLst>
              <a:ext uri="{FF2B5EF4-FFF2-40B4-BE49-F238E27FC236}">
                <a16:creationId xmlns:a16="http://schemas.microsoft.com/office/drawing/2014/main" id="{A350D59F-630B-C3A4-F0AA-0680397A24AD}"/>
              </a:ext>
            </a:extLst>
          </p:cNvPr>
          <p:cNvSpPr txBox="1"/>
          <p:nvPr/>
        </p:nvSpPr>
        <p:spPr>
          <a:xfrm>
            <a:off x="25175170" y="12274671"/>
            <a:ext cx="7543800" cy="1323439"/>
          </a:xfrm>
          <a:prstGeom prst="rect">
            <a:avLst/>
          </a:prstGeom>
          <a:noFill/>
        </p:spPr>
        <p:txBody>
          <a:bodyPr wrap="square" rtlCol="0">
            <a:spAutoFit/>
          </a:bodyPr>
          <a:lstStyle/>
          <a:p>
            <a:pPr>
              <a:spcAft>
                <a:spcPts val="900"/>
              </a:spcAft>
            </a:pPr>
            <a:r>
              <a:rPr lang="en-US" sz="1600" b="1" i="1" dirty="0"/>
              <a:t>We hope you find these tips helpful! </a:t>
            </a:r>
            <a:r>
              <a:rPr lang="en-US" sz="1600" dirty="0"/>
              <a:t>If you have any questions, please call the department of Medical Communications at Wayne State University School of Medicine at 313-577-1482 or email </a:t>
            </a:r>
            <a:r>
              <a:rPr lang="en-US" sz="1600" dirty="0">
                <a:hlinkClick r:id="rId6"/>
              </a:rPr>
              <a:t>medcom@med.wayne.edu</a:t>
            </a:r>
            <a:r>
              <a:rPr lang="en-US" sz="1600" dirty="0"/>
              <a:t> We are open Monday through Friday, 8:30 a.m. through 5 p.m. and closed for university recognized holidays.</a:t>
            </a:r>
          </a:p>
        </p:txBody>
      </p:sp>
      <p:sp>
        <p:nvSpPr>
          <p:cNvPr id="87" name="Rectangle 86">
            <a:extLst>
              <a:ext uri="{FF2B5EF4-FFF2-40B4-BE49-F238E27FC236}">
                <a16:creationId xmlns:a16="http://schemas.microsoft.com/office/drawing/2014/main" id="{293B80C7-C843-0B39-6ACE-280BCC5270BC}"/>
              </a:ext>
            </a:extLst>
          </p:cNvPr>
          <p:cNvSpPr/>
          <p:nvPr/>
        </p:nvSpPr>
        <p:spPr bwMode="auto">
          <a:xfrm>
            <a:off x="16934009" y="5810880"/>
            <a:ext cx="2354580" cy="8001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bodyPr>
          <a:lstStyle/>
          <a:p>
            <a:pPr algn="ctr" defTabSz="2821781" fontAlgn="base">
              <a:spcBef>
                <a:spcPct val="0"/>
              </a:spcBef>
              <a:spcAft>
                <a:spcPct val="0"/>
              </a:spcAft>
            </a:pPr>
            <a:r>
              <a:rPr lang="en-US" sz="1200" dirty="0">
                <a:solidFill>
                  <a:schemeClr val="bg1"/>
                </a:solidFill>
              </a:rPr>
              <a:t>WSU primary green</a:t>
            </a:r>
          </a:p>
          <a:p>
            <a:pPr algn="ctr" defTabSz="2821781" fontAlgn="base">
              <a:spcBef>
                <a:spcPct val="0"/>
              </a:spcBef>
              <a:spcAft>
                <a:spcPct val="0"/>
              </a:spcAft>
            </a:pPr>
            <a:r>
              <a:rPr lang="nn-NO" sz="1200" dirty="0">
                <a:solidFill>
                  <a:schemeClr val="bg1"/>
                </a:solidFill>
              </a:rPr>
              <a:t>hex (#0c5449)</a:t>
            </a:r>
            <a:br>
              <a:rPr lang="nn-NO" sz="1200" dirty="0">
                <a:solidFill>
                  <a:schemeClr val="bg1"/>
                </a:solidFill>
              </a:rPr>
            </a:br>
            <a:r>
              <a:rPr lang="nn-NO" sz="1200" dirty="0">
                <a:solidFill>
                  <a:schemeClr val="bg1"/>
                </a:solidFill>
              </a:rPr>
              <a:t>rgb (12, 84, 73)</a:t>
            </a:r>
            <a:endParaRPr lang="en-US" sz="1200" dirty="0">
              <a:solidFill>
                <a:schemeClr val="bg1"/>
              </a:solidFill>
            </a:endParaRPr>
          </a:p>
        </p:txBody>
      </p:sp>
      <p:sp>
        <p:nvSpPr>
          <p:cNvPr id="88" name="Rectangle 87">
            <a:extLst>
              <a:ext uri="{FF2B5EF4-FFF2-40B4-BE49-F238E27FC236}">
                <a16:creationId xmlns:a16="http://schemas.microsoft.com/office/drawing/2014/main" id="{0B38D99E-35CE-86AF-E1F9-C8BC3354A370}"/>
              </a:ext>
            </a:extLst>
          </p:cNvPr>
          <p:cNvSpPr/>
          <p:nvPr/>
        </p:nvSpPr>
        <p:spPr bwMode="auto">
          <a:xfrm>
            <a:off x="19528619" y="5810880"/>
            <a:ext cx="2354580" cy="800100"/>
          </a:xfrm>
          <a:prstGeom prst="rect">
            <a:avLst/>
          </a:prstGeom>
          <a:solidFill>
            <a:schemeClr val="accent2"/>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2821781" fontAlgn="base">
              <a:spcBef>
                <a:spcPct val="0"/>
              </a:spcBef>
              <a:spcAft>
                <a:spcPct val="0"/>
              </a:spcAft>
            </a:pPr>
            <a:r>
              <a:rPr lang="en-US" sz="1200" dirty="0">
                <a:solidFill>
                  <a:srgbClr val="093F39"/>
                </a:solidFill>
              </a:rPr>
              <a:t>WSU primary yellow</a:t>
            </a:r>
          </a:p>
          <a:p>
            <a:pPr algn="ctr" defTabSz="2821781" fontAlgn="base">
              <a:spcBef>
                <a:spcPct val="0"/>
              </a:spcBef>
              <a:spcAft>
                <a:spcPct val="0"/>
              </a:spcAft>
            </a:pPr>
            <a:r>
              <a:rPr lang="en-US" sz="1200" dirty="0">
                <a:solidFill>
                  <a:srgbClr val="093F39"/>
                </a:solidFill>
              </a:rPr>
              <a:t>hex (#ffcc33)</a:t>
            </a:r>
            <a:br>
              <a:rPr lang="en-US" sz="1200" dirty="0">
                <a:solidFill>
                  <a:srgbClr val="093F39"/>
                </a:solidFill>
              </a:rPr>
            </a:br>
            <a:r>
              <a:rPr lang="en-US" sz="1200" dirty="0" err="1">
                <a:solidFill>
                  <a:srgbClr val="093F39"/>
                </a:solidFill>
              </a:rPr>
              <a:t>rgb</a:t>
            </a:r>
            <a:r>
              <a:rPr lang="en-US" sz="1200" dirty="0">
                <a:solidFill>
                  <a:srgbClr val="093F39"/>
                </a:solidFill>
              </a:rPr>
              <a:t> (255, 204, 51)</a:t>
            </a:r>
          </a:p>
        </p:txBody>
      </p:sp>
      <p:sp>
        <p:nvSpPr>
          <p:cNvPr id="89" name="Rectangle 88">
            <a:extLst>
              <a:ext uri="{FF2B5EF4-FFF2-40B4-BE49-F238E27FC236}">
                <a16:creationId xmlns:a16="http://schemas.microsoft.com/office/drawing/2014/main" id="{43377B2A-3845-6313-2D37-71899134643D}"/>
              </a:ext>
            </a:extLst>
          </p:cNvPr>
          <p:cNvSpPr/>
          <p:nvPr/>
        </p:nvSpPr>
        <p:spPr bwMode="auto">
          <a:xfrm>
            <a:off x="22123229" y="5810880"/>
            <a:ext cx="2354580" cy="800100"/>
          </a:xfrm>
          <a:prstGeom prst="rect">
            <a:avLst/>
          </a:prstGeom>
          <a:solidFill>
            <a:srgbClr val="D9D9D9"/>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2821781" fontAlgn="base">
              <a:spcBef>
                <a:spcPct val="0"/>
              </a:spcBef>
              <a:spcAft>
                <a:spcPct val="0"/>
              </a:spcAft>
            </a:pPr>
            <a:r>
              <a:rPr lang="en-US" sz="1200" dirty="0">
                <a:solidFill>
                  <a:srgbClr val="093F39"/>
                </a:solidFill>
              </a:rPr>
              <a:t>Grey accent</a:t>
            </a:r>
          </a:p>
          <a:p>
            <a:pPr algn="ctr" defTabSz="2821781" fontAlgn="base">
              <a:spcBef>
                <a:spcPct val="0"/>
              </a:spcBef>
              <a:spcAft>
                <a:spcPct val="0"/>
              </a:spcAft>
            </a:pPr>
            <a:r>
              <a:rPr lang="nn-NO" sz="1200" dirty="0">
                <a:solidFill>
                  <a:srgbClr val="093F39"/>
                </a:solidFill>
              </a:rPr>
              <a:t>hex (#d9d9d9)</a:t>
            </a:r>
            <a:br>
              <a:rPr lang="nn-NO" sz="1200" dirty="0">
                <a:solidFill>
                  <a:srgbClr val="093F39"/>
                </a:solidFill>
              </a:rPr>
            </a:br>
            <a:r>
              <a:rPr lang="nn-NO" sz="1200" dirty="0">
                <a:solidFill>
                  <a:srgbClr val="093F39"/>
                </a:solidFill>
              </a:rPr>
              <a:t>rgb (217, 217, 217)</a:t>
            </a:r>
            <a:endParaRPr lang="en-US" sz="1200" dirty="0">
              <a:solidFill>
                <a:srgbClr val="093F39"/>
              </a:solidFill>
            </a:endParaRPr>
          </a:p>
        </p:txBody>
      </p:sp>
      <p:sp>
        <p:nvSpPr>
          <p:cNvPr id="90" name="Rectangle 21">
            <a:extLst>
              <a:ext uri="{FF2B5EF4-FFF2-40B4-BE49-F238E27FC236}">
                <a16:creationId xmlns:a16="http://schemas.microsoft.com/office/drawing/2014/main" id="{EB0818BA-5103-F7A2-4A7A-5BCBB3B56A16}"/>
              </a:ext>
            </a:extLst>
          </p:cNvPr>
          <p:cNvSpPr>
            <a:spLocks noChangeArrowheads="1"/>
          </p:cNvSpPr>
          <p:nvPr/>
        </p:nvSpPr>
        <p:spPr bwMode="auto">
          <a:xfrm>
            <a:off x="25175170" y="10711593"/>
            <a:ext cx="7543800" cy="548640"/>
          </a:xfrm>
          <a:prstGeom prst="rect">
            <a:avLst/>
          </a:prstGeom>
          <a:solidFill>
            <a:srgbClr val="FFCC33"/>
          </a:solidFill>
          <a:ln w="9525">
            <a:noFill/>
            <a:miter lim="800000"/>
            <a:headEnd/>
            <a:tailEnd/>
          </a:ln>
          <a:effectLst/>
        </p:spPr>
        <p:txBody>
          <a:bodyPr wrap="none" lIns="55682" tIns="27842" rIns="55682" bIns="27842" anchor="ctr"/>
          <a:lstStyle/>
          <a:p>
            <a:pPr algn="ctr" defTabSz="1813841"/>
            <a:r>
              <a:rPr lang="en-US" sz="3000" b="1">
                <a:solidFill>
                  <a:srgbClr val="093F39"/>
                </a:solidFill>
              </a:rPr>
              <a:t>References</a:t>
            </a:r>
          </a:p>
        </p:txBody>
      </p:sp>
      <p:sp>
        <p:nvSpPr>
          <p:cNvPr id="91" name="Rectangle 21">
            <a:extLst>
              <a:ext uri="{FF2B5EF4-FFF2-40B4-BE49-F238E27FC236}">
                <a16:creationId xmlns:a16="http://schemas.microsoft.com/office/drawing/2014/main" id="{E1B0E935-E2E3-46BD-6802-D3572590456D}"/>
              </a:ext>
            </a:extLst>
          </p:cNvPr>
          <p:cNvSpPr>
            <a:spLocks noChangeArrowheads="1"/>
          </p:cNvSpPr>
          <p:nvPr/>
        </p:nvSpPr>
        <p:spPr bwMode="auto">
          <a:xfrm>
            <a:off x="25175170" y="11562200"/>
            <a:ext cx="7543800" cy="548640"/>
          </a:xfrm>
          <a:prstGeom prst="rect">
            <a:avLst/>
          </a:prstGeom>
          <a:solidFill>
            <a:srgbClr val="D9D9D9"/>
          </a:solidFill>
          <a:ln w="9525">
            <a:noFill/>
            <a:miter lim="800000"/>
            <a:headEnd/>
            <a:tailEnd/>
          </a:ln>
          <a:effectLst/>
        </p:spPr>
        <p:txBody>
          <a:bodyPr wrap="none" lIns="55682" tIns="27842" rIns="55682" bIns="27842" anchor="ctr"/>
          <a:lstStyle/>
          <a:p>
            <a:pPr algn="ctr" defTabSz="1813841"/>
            <a:r>
              <a:rPr lang="en-US" sz="3000" b="1">
                <a:solidFill>
                  <a:srgbClr val="093F39"/>
                </a:solidFill>
              </a:rPr>
              <a:t>References</a:t>
            </a:r>
          </a:p>
        </p:txBody>
      </p:sp>
      <p:sp>
        <p:nvSpPr>
          <p:cNvPr id="92" name="TextBox 91">
            <a:extLst>
              <a:ext uri="{FF2B5EF4-FFF2-40B4-BE49-F238E27FC236}">
                <a16:creationId xmlns:a16="http://schemas.microsoft.com/office/drawing/2014/main" id="{4A10623E-E2F3-8C97-C8BC-45D60E505D9A}"/>
              </a:ext>
            </a:extLst>
          </p:cNvPr>
          <p:cNvSpPr txBox="1"/>
          <p:nvPr/>
        </p:nvSpPr>
        <p:spPr>
          <a:xfrm>
            <a:off x="16934009" y="4776507"/>
            <a:ext cx="7658100" cy="946413"/>
          </a:xfrm>
          <a:prstGeom prst="rect">
            <a:avLst/>
          </a:prstGeom>
          <a:noFill/>
        </p:spPr>
        <p:txBody>
          <a:bodyPr wrap="square" rtlCol="0">
            <a:spAutoFit/>
          </a:bodyPr>
          <a:lstStyle/>
          <a:p>
            <a:pPr>
              <a:spcAft>
                <a:spcPts val="900"/>
              </a:spcAft>
            </a:pPr>
            <a:r>
              <a:rPr lang="en-US" sz="1600" b="1" dirty="0"/>
              <a:t>WSU color branding quick guide. </a:t>
            </a:r>
          </a:p>
          <a:p>
            <a:pPr>
              <a:spcAft>
                <a:spcPts val="900"/>
              </a:spcAft>
            </a:pPr>
            <a:r>
              <a:rPr lang="en-US" sz="1600" dirty="0"/>
              <a:t>For detailed information about WSU color branding, please visit the FAQ section on our website and </a:t>
            </a:r>
            <a:r>
              <a:rPr lang="en-US" sz="1600" dirty="0">
                <a:hlinkClick r:id="rId2"/>
              </a:rPr>
              <a:t>select the WSU color under the WSU branding section</a:t>
            </a:r>
            <a:r>
              <a:rPr lang="en-US" sz="1600" dirty="0"/>
              <a:t>.</a:t>
            </a:r>
          </a:p>
        </p:txBody>
      </p:sp>
      <p:sp>
        <p:nvSpPr>
          <p:cNvPr id="93" name="TextBox 92">
            <a:extLst>
              <a:ext uri="{FF2B5EF4-FFF2-40B4-BE49-F238E27FC236}">
                <a16:creationId xmlns:a16="http://schemas.microsoft.com/office/drawing/2014/main" id="{E0DCF373-407C-BA43-0CEE-E88CAFF3CE83}"/>
              </a:ext>
            </a:extLst>
          </p:cNvPr>
          <p:cNvSpPr txBox="1"/>
          <p:nvPr/>
        </p:nvSpPr>
        <p:spPr>
          <a:xfrm>
            <a:off x="16934009" y="8891880"/>
            <a:ext cx="7543800" cy="830997"/>
          </a:xfrm>
          <a:prstGeom prst="rect">
            <a:avLst/>
          </a:prstGeom>
          <a:noFill/>
        </p:spPr>
        <p:txBody>
          <a:bodyPr wrap="square" rtlCol="0">
            <a:spAutoFit/>
          </a:bodyPr>
          <a:lstStyle/>
          <a:p>
            <a:pPr>
              <a:spcAft>
                <a:spcPts val="900"/>
              </a:spcAft>
            </a:pPr>
            <a:r>
              <a:rPr lang="en-US" sz="1600" b="1" dirty="0"/>
              <a:t>High resolution WSU logos. </a:t>
            </a:r>
            <a:r>
              <a:rPr lang="en-US" sz="1600" dirty="0"/>
              <a:t>Proportionally scaled down. If you need to enlarge, please LOCK ASPECT RATIO in the shape format tab! Do not stretch or scale without aspect ratio selected or scale above 100%.</a:t>
            </a:r>
          </a:p>
        </p:txBody>
      </p:sp>
      <p:pic>
        <p:nvPicPr>
          <p:cNvPr id="94" name="Picture 93" descr="Logo, company name&#10;&#10;Description automatically generated">
            <a:extLst>
              <a:ext uri="{FF2B5EF4-FFF2-40B4-BE49-F238E27FC236}">
                <a16:creationId xmlns:a16="http://schemas.microsoft.com/office/drawing/2014/main" id="{0E515134-F272-6D7D-8E31-3EFA73D44F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28871" y="9940266"/>
            <a:ext cx="2143125" cy="1502331"/>
          </a:xfrm>
          <a:prstGeom prst="rect">
            <a:avLst/>
          </a:prstGeom>
        </p:spPr>
      </p:pic>
      <p:pic>
        <p:nvPicPr>
          <p:cNvPr id="95" name="Picture 94" descr="Logo, company name&#10;&#10;Description automatically generated">
            <a:extLst>
              <a:ext uri="{FF2B5EF4-FFF2-40B4-BE49-F238E27FC236}">
                <a16:creationId xmlns:a16="http://schemas.microsoft.com/office/drawing/2014/main" id="{2125F250-B194-CF43-ECDD-7B0DDA55B6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556946" y="10034694"/>
            <a:ext cx="2143125" cy="1502331"/>
          </a:xfrm>
          <a:prstGeom prst="rect">
            <a:avLst/>
          </a:prstGeom>
        </p:spPr>
      </p:pic>
      <p:pic>
        <p:nvPicPr>
          <p:cNvPr id="96" name="Picture 95" descr="Graphical user interface, text&#10;&#10;Description automatically generated">
            <a:extLst>
              <a:ext uri="{FF2B5EF4-FFF2-40B4-BE49-F238E27FC236}">
                <a16:creationId xmlns:a16="http://schemas.microsoft.com/office/drawing/2014/main" id="{1EB9225C-892B-AC1D-B8E1-3A7E27F3A2A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171683" y="11895009"/>
            <a:ext cx="2857500" cy="725805"/>
          </a:xfrm>
          <a:prstGeom prst="rect">
            <a:avLst/>
          </a:prstGeom>
        </p:spPr>
      </p:pic>
      <p:pic>
        <p:nvPicPr>
          <p:cNvPr id="97" name="Picture 96" descr="Text&#10;&#10;Description automatically generated">
            <a:extLst>
              <a:ext uri="{FF2B5EF4-FFF2-40B4-BE49-F238E27FC236}">
                <a16:creationId xmlns:a16="http://schemas.microsoft.com/office/drawing/2014/main" id="{4F7F467F-9AB2-0FEE-93F7-3FEBBB22A1E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199758" y="11995791"/>
            <a:ext cx="2857500" cy="725805"/>
          </a:xfrm>
          <a:prstGeom prst="rect">
            <a:avLst/>
          </a:prstGeom>
        </p:spPr>
      </p:pic>
      <p:sp>
        <p:nvSpPr>
          <p:cNvPr id="98" name="TextBox 97">
            <a:extLst>
              <a:ext uri="{FF2B5EF4-FFF2-40B4-BE49-F238E27FC236}">
                <a16:creationId xmlns:a16="http://schemas.microsoft.com/office/drawing/2014/main" id="{DCE8EF86-49DE-09A8-028B-BABB0F9B9877}"/>
              </a:ext>
            </a:extLst>
          </p:cNvPr>
          <p:cNvSpPr txBox="1"/>
          <p:nvPr/>
        </p:nvSpPr>
        <p:spPr>
          <a:xfrm>
            <a:off x="8658556" y="9142597"/>
            <a:ext cx="7543800" cy="1205458"/>
          </a:xfrm>
          <a:prstGeom prst="rect">
            <a:avLst/>
          </a:prstGeom>
          <a:noFill/>
        </p:spPr>
        <p:txBody>
          <a:bodyPr wrap="square" rtlCol="0">
            <a:spAutoFit/>
          </a:bodyPr>
          <a:lstStyle/>
          <a:p>
            <a:pPr marL="257175" indent="-257175">
              <a:spcAft>
                <a:spcPts val="450"/>
              </a:spcAft>
              <a:buFont typeface="Arial" panose="020B0604020202020204" pitchFamily="34" charset="0"/>
              <a:buChar char="•"/>
            </a:pPr>
            <a:r>
              <a:rPr lang="en-US" sz="1600" dirty="0"/>
              <a:t>Include a brief caption for figure(s), and explicitly refer to the figure in the text, which includes labeling with legible fonts and font sizes</a:t>
            </a:r>
          </a:p>
          <a:p>
            <a:pPr marL="257175" indent="-257175">
              <a:spcAft>
                <a:spcPts val="450"/>
              </a:spcAft>
              <a:buFont typeface="Arial" panose="020B0604020202020204" pitchFamily="34" charset="0"/>
              <a:buChar char="•"/>
            </a:pPr>
            <a:r>
              <a:rPr lang="en-US" sz="1600" dirty="0"/>
              <a:t>Figures (Figure 1) should advance the points you’re making in the text</a:t>
            </a:r>
          </a:p>
          <a:p>
            <a:pPr marL="257175" indent="-257175">
              <a:spcAft>
                <a:spcPts val="450"/>
              </a:spcAft>
              <a:buFont typeface="Arial" panose="020B0604020202020204" pitchFamily="34" charset="0"/>
              <a:buChar char="•"/>
            </a:pPr>
            <a:r>
              <a:rPr lang="en-US" sz="1600" dirty="0"/>
              <a:t>Ensure images and figures are sufficiently high resolution for enlargement</a:t>
            </a:r>
          </a:p>
        </p:txBody>
      </p:sp>
      <p:pic>
        <p:nvPicPr>
          <p:cNvPr id="99" name="Picture 98" descr="A large building with a clock tower&#10;&#10;Description automatically generated with medium confidence">
            <a:extLst>
              <a:ext uri="{FF2B5EF4-FFF2-40B4-BE49-F238E27FC236}">
                <a16:creationId xmlns:a16="http://schemas.microsoft.com/office/drawing/2014/main" id="{89672988-444E-D9E8-28B7-65B0A5F15425}"/>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8692080" y="10520341"/>
            <a:ext cx="4582489" cy="2857225"/>
          </a:xfrm>
          <a:prstGeom prst="rect">
            <a:avLst/>
          </a:prstGeom>
        </p:spPr>
      </p:pic>
      <p:sp>
        <p:nvSpPr>
          <p:cNvPr id="100" name="TextBox 99">
            <a:extLst>
              <a:ext uri="{FF2B5EF4-FFF2-40B4-BE49-F238E27FC236}">
                <a16:creationId xmlns:a16="http://schemas.microsoft.com/office/drawing/2014/main" id="{B12F6841-4026-A244-7AB2-BF2958640A7C}"/>
              </a:ext>
            </a:extLst>
          </p:cNvPr>
          <p:cNvSpPr txBox="1"/>
          <p:nvPr/>
        </p:nvSpPr>
        <p:spPr>
          <a:xfrm>
            <a:off x="8692847" y="13438944"/>
            <a:ext cx="3804006" cy="553998"/>
          </a:xfrm>
          <a:prstGeom prst="rect">
            <a:avLst/>
          </a:prstGeom>
          <a:noFill/>
        </p:spPr>
        <p:txBody>
          <a:bodyPr wrap="square" rtlCol="0">
            <a:spAutoFit/>
          </a:bodyPr>
          <a:lstStyle/>
          <a:p>
            <a:r>
              <a:rPr lang="en-US" sz="1000" dirty="0"/>
              <a:t>Figure 1 - reference figures in your poster. Suggested caption text size is 10 point, will scale proportionally to 20 point when printed 200% </a:t>
            </a:r>
          </a:p>
        </p:txBody>
      </p:sp>
      <p:sp>
        <p:nvSpPr>
          <p:cNvPr id="101" name="TextBox 100">
            <a:extLst>
              <a:ext uri="{FF2B5EF4-FFF2-40B4-BE49-F238E27FC236}">
                <a16:creationId xmlns:a16="http://schemas.microsoft.com/office/drawing/2014/main" id="{ED37DCAA-0470-2E0F-CF9E-A06A15F5C145}"/>
              </a:ext>
            </a:extLst>
          </p:cNvPr>
          <p:cNvSpPr txBox="1"/>
          <p:nvPr/>
        </p:nvSpPr>
        <p:spPr>
          <a:xfrm>
            <a:off x="25144795" y="7662389"/>
            <a:ext cx="3804006" cy="400110"/>
          </a:xfrm>
          <a:prstGeom prst="rect">
            <a:avLst/>
          </a:prstGeom>
          <a:noFill/>
        </p:spPr>
        <p:txBody>
          <a:bodyPr wrap="square" rtlCol="0">
            <a:spAutoFit/>
          </a:bodyPr>
          <a:lstStyle/>
          <a:p>
            <a:r>
              <a:rPr lang="en-US" sz="1000" dirty="0"/>
              <a:t>Figure 2 – example chart. Suggested caption text size is 10 point, will scale proportionally to 20 point when printed 200% </a:t>
            </a:r>
          </a:p>
        </p:txBody>
      </p:sp>
      <p:pic>
        <p:nvPicPr>
          <p:cNvPr id="102" name="Picture 101" descr="Logo, company name&#10;&#10;Description automatically generated">
            <a:extLst>
              <a:ext uri="{FF2B5EF4-FFF2-40B4-BE49-F238E27FC236}">
                <a16:creationId xmlns:a16="http://schemas.microsoft.com/office/drawing/2014/main" id="{8DAB416E-31B8-D5EB-4FDB-21443AC3A2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6111" y="493321"/>
            <a:ext cx="3108960" cy="2179382"/>
          </a:xfrm>
          <a:prstGeom prst="rect">
            <a:avLst/>
          </a:prstGeom>
        </p:spPr>
      </p:pic>
      <p:graphicFrame>
        <p:nvGraphicFramePr>
          <p:cNvPr id="103" name="Chart 102">
            <a:extLst>
              <a:ext uri="{FF2B5EF4-FFF2-40B4-BE49-F238E27FC236}">
                <a16:creationId xmlns:a16="http://schemas.microsoft.com/office/drawing/2014/main" id="{97C2AABA-B439-53A4-9C11-FF009680131D}"/>
              </a:ext>
            </a:extLst>
          </p:cNvPr>
          <p:cNvGraphicFramePr/>
          <p:nvPr>
            <p:extLst>
              <p:ext uri="{D42A27DB-BD31-4B8C-83A1-F6EECF244321}">
                <p14:modId xmlns:p14="http://schemas.microsoft.com/office/powerpoint/2010/main" val="4020703616"/>
              </p:ext>
            </p:extLst>
          </p:nvPr>
        </p:nvGraphicFramePr>
        <p:xfrm>
          <a:off x="29269608" y="4881770"/>
          <a:ext cx="3278808" cy="2504435"/>
        </p:xfrm>
        <a:graphic>
          <a:graphicData uri="http://schemas.openxmlformats.org/drawingml/2006/chart">
            <c:chart xmlns:c="http://schemas.openxmlformats.org/drawingml/2006/chart" xmlns:r="http://schemas.openxmlformats.org/officeDocument/2006/relationships" r:id="rId12"/>
          </a:graphicData>
        </a:graphic>
      </p:graphicFrame>
      <p:sp>
        <p:nvSpPr>
          <p:cNvPr id="104" name="TextBox 103">
            <a:extLst>
              <a:ext uri="{FF2B5EF4-FFF2-40B4-BE49-F238E27FC236}">
                <a16:creationId xmlns:a16="http://schemas.microsoft.com/office/drawing/2014/main" id="{3F482B5F-C312-E364-A087-E5F8FA436B98}"/>
              </a:ext>
            </a:extLst>
          </p:cNvPr>
          <p:cNvSpPr txBox="1"/>
          <p:nvPr/>
        </p:nvSpPr>
        <p:spPr>
          <a:xfrm>
            <a:off x="29226078" y="7662389"/>
            <a:ext cx="3598970" cy="553998"/>
          </a:xfrm>
          <a:prstGeom prst="rect">
            <a:avLst/>
          </a:prstGeom>
          <a:noFill/>
        </p:spPr>
        <p:txBody>
          <a:bodyPr wrap="square" rtlCol="0">
            <a:spAutoFit/>
          </a:bodyPr>
          <a:lstStyle/>
          <a:p>
            <a:r>
              <a:rPr lang="en-US" sz="1000" dirty="0"/>
              <a:t>Figure 3 – example chart. Suggested caption text size is 10 point, will scale proportionally to 20 point when printed 200% </a:t>
            </a:r>
          </a:p>
        </p:txBody>
      </p:sp>
      <p:sp>
        <p:nvSpPr>
          <p:cNvPr id="105" name="Rectangle 22">
            <a:extLst>
              <a:ext uri="{FF2B5EF4-FFF2-40B4-BE49-F238E27FC236}">
                <a16:creationId xmlns:a16="http://schemas.microsoft.com/office/drawing/2014/main" id="{054BBD8A-5C04-9EF2-2BFE-C457E8229EF8}"/>
              </a:ext>
            </a:extLst>
          </p:cNvPr>
          <p:cNvSpPr>
            <a:spLocks noChangeArrowheads="1"/>
          </p:cNvSpPr>
          <p:nvPr/>
        </p:nvSpPr>
        <p:spPr bwMode="auto">
          <a:xfrm>
            <a:off x="16934009" y="4031163"/>
            <a:ext cx="7543800" cy="548640"/>
          </a:xfrm>
          <a:prstGeom prst="rect">
            <a:avLst/>
          </a:prstGeom>
          <a:solidFill>
            <a:srgbClr val="0C5449"/>
          </a:solidFill>
          <a:ln w="9525">
            <a:noFill/>
            <a:miter lim="800000"/>
            <a:headEnd/>
            <a:tailEnd/>
          </a:ln>
          <a:effectLst/>
        </p:spPr>
        <p:txBody>
          <a:bodyPr wrap="none" lIns="55682" tIns="27842" rIns="55682" bIns="27842" anchor="ctr"/>
          <a:lstStyle/>
          <a:p>
            <a:pPr algn="ctr" defTabSz="1813841"/>
            <a:r>
              <a:rPr lang="en-US" sz="3000" b="1">
                <a:solidFill>
                  <a:schemeClr val="bg1"/>
                </a:solidFill>
              </a:rPr>
              <a:t>Methods</a:t>
            </a:r>
          </a:p>
        </p:txBody>
      </p:sp>
    </p:spTree>
    <p:extLst>
      <p:ext uri="{BB962C8B-B14F-4D97-AF65-F5344CB8AC3E}">
        <p14:creationId xmlns:p14="http://schemas.microsoft.com/office/powerpoint/2010/main" val="3222075552"/>
      </p:ext>
    </p:extLst>
  </p:cSld>
  <p:clrMapOvr>
    <a:masterClrMapping/>
  </p:clrMapOvr>
</p:sld>
</file>

<file path=ppt/theme/theme1.xml><?xml version="1.0" encoding="utf-8"?>
<a:theme xmlns:a="http://schemas.openxmlformats.org/drawingml/2006/main" name="Office Theme">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168</TotalTime>
  <Words>959</Words>
  <Application>Microsoft Office PowerPoint</Application>
  <PresentationFormat>Custom</PresentationFormat>
  <Paragraphs>64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Lato Heavy</vt:lpstr>
      <vt:lpstr>Lato Medium</vt:lpstr>
      <vt:lpstr>Times</vt:lpstr>
      <vt:lpstr>Office Theme</vt:lpstr>
      <vt:lpstr>PowerPoint Presentation</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6x3 PowerPoint poster template</dc:title>
  <dc:subject>WSU SOM 6x3 PowerPoint poster template</dc:subject>
  <dc:creator>Medical Communications</dc:creator>
  <cp:keywords>poster scientific presentation 6x3 printing</cp:keywords>
  <cp:lastModifiedBy>Matthew Garin</cp:lastModifiedBy>
  <cp:revision>17</cp:revision>
  <dcterms:created xsi:type="dcterms:W3CDTF">2023-01-17T17:22:14Z</dcterms:created>
  <dcterms:modified xsi:type="dcterms:W3CDTF">2023-01-17T21:08:52Z</dcterms:modified>
  <cp:category>poster template</cp:category>
</cp:coreProperties>
</file>