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9"/>
    <a:srgbClr val="FFCC33"/>
    <a:srgbClr val="179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5" autoAdjust="0"/>
    <p:restoredTop sz="94668" autoAdjust="0"/>
  </p:normalViewPr>
  <p:slideViewPr>
    <p:cSldViewPr snapToGrid="0">
      <p:cViewPr varScale="1">
        <p:scale>
          <a:sx n="15" d="100"/>
          <a:sy n="15" d="100"/>
        </p:scale>
        <p:origin x="155" y="41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534-4123-979A-AB7E13E6521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534-4123-979A-AB7E13E6521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534-4123-979A-AB7E13E6521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534-4123-979A-AB7E13E6521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534-4123-979A-AB7E13E65216}"/>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376480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7000">
              <a:schemeClr val="bg1"/>
            </a:gs>
            <a:gs pos="100000">
              <a:srgbClr val="FFF2C9"/>
            </a:gs>
          </a:gsLst>
          <a:lin ang="27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C764DE79-268F-4C1A-8933-263129D2AF90}" type="datetimeFigureOut">
              <a:rPr lang="en-US" dirty="0"/>
              <a:t>1/17/2023</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48F63A3B-78C7-47BE-AE5E-E10140E04643}" type="slidenum">
              <a:rPr lang="en-US" dirty="0"/>
              <a:t>‹#›</a:t>
            </a:fld>
            <a:endParaRPr lang="en-US" dirty="0"/>
          </a:p>
        </p:txBody>
      </p:sp>
      <p:sp>
        <p:nvSpPr>
          <p:cNvPr id="7" name="Right Triangle 6">
            <a:extLst>
              <a:ext uri="{FF2B5EF4-FFF2-40B4-BE49-F238E27FC236}">
                <a16:creationId xmlns:a16="http://schemas.microsoft.com/office/drawing/2014/main" id="{EE4C8E41-D2F1-D35A-7E19-C83929CC7D61}"/>
              </a:ext>
            </a:extLst>
          </p:cNvPr>
          <p:cNvSpPr/>
          <p:nvPr userDrawn="1"/>
        </p:nvSpPr>
        <p:spPr>
          <a:xfrm rot="16200000">
            <a:off x="41108489" y="30135687"/>
            <a:ext cx="2946399" cy="261902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a:p>
        </p:txBody>
      </p:sp>
      <p:sp>
        <p:nvSpPr>
          <p:cNvPr id="8" name="Rectangle 6">
            <a:extLst>
              <a:ext uri="{FF2B5EF4-FFF2-40B4-BE49-F238E27FC236}">
                <a16:creationId xmlns:a16="http://schemas.microsoft.com/office/drawing/2014/main" id="{C550F85F-51F5-E905-0CB7-B5EDA35E1732}"/>
              </a:ext>
            </a:extLst>
          </p:cNvPr>
          <p:cNvSpPr>
            <a:spLocks noChangeArrowheads="1"/>
          </p:cNvSpPr>
          <p:nvPr userDrawn="1"/>
        </p:nvSpPr>
        <p:spPr bwMode="auto">
          <a:xfrm>
            <a:off x="0" y="1"/>
            <a:ext cx="2277251" cy="2794001"/>
          </a:xfrm>
          <a:prstGeom prst="rect">
            <a:avLst/>
          </a:prstGeom>
          <a:solidFill>
            <a:srgbClr val="FFCC33"/>
          </a:solidFill>
          <a:ln>
            <a:noFill/>
          </a:ln>
        </p:spPr>
        <p:txBody>
          <a:bodyPr lIns="58778" tIns="29389" rIns="58778" bIns="29389"/>
          <a:lstStyle>
            <a:lvl1pPr>
              <a:defRPr sz="1500">
                <a:solidFill>
                  <a:schemeClr val="tx1"/>
                </a:solidFill>
                <a:latin typeface="Times" panose="02020603050405020304" pitchFamily="18" charset="0"/>
                <a:ea typeface="MS PGothic" panose="020B0600070205080204" pitchFamily="34" charset="-128"/>
              </a:defRPr>
            </a:lvl1pPr>
            <a:lvl2pPr marL="742950" indent="-285750">
              <a:defRPr sz="1500">
                <a:solidFill>
                  <a:schemeClr val="tx1"/>
                </a:solidFill>
                <a:latin typeface="Times" panose="02020603050405020304" pitchFamily="18" charset="0"/>
                <a:ea typeface="MS PGothic" panose="020B0600070205080204" pitchFamily="34" charset="-128"/>
              </a:defRPr>
            </a:lvl2pPr>
            <a:lvl3pPr marL="1143000" indent="-228600">
              <a:defRPr sz="1500">
                <a:solidFill>
                  <a:schemeClr val="tx1"/>
                </a:solidFill>
                <a:latin typeface="Times" panose="02020603050405020304" pitchFamily="18" charset="0"/>
                <a:ea typeface="MS PGothic" panose="020B0600070205080204" pitchFamily="34" charset="-128"/>
              </a:defRPr>
            </a:lvl3pPr>
            <a:lvl4pPr marL="1600200" indent="-228600">
              <a:defRPr sz="1500">
                <a:solidFill>
                  <a:schemeClr val="tx1"/>
                </a:solidFill>
                <a:latin typeface="Times" panose="02020603050405020304" pitchFamily="18" charset="0"/>
                <a:ea typeface="MS PGothic" panose="020B0600070205080204" pitchFamily="34" charset="-128"/>
              </a:defRPr>
            </a:lvl4pPr>
            <a:lvl5pPr marL="2057400" indent="-228600">
              <a:defRPr sz="1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sz="1500"/>
          </a:p>
        </p:txBody>
      </p:sp>
      <p:sp>
        <p:nvSpPr>
          <p:cNvPr id="9" name="Rectangle 4">
            <a:extLst>
              <a:ext uri="{FF2B5EF4-FFF2-40B4-BE49-F238E27FC236}">
                <a16:creationId xmlns:a16="http://schemas.microsoft.com/office/drawing/2014/main" id="{DF2FDA32-5302-C6FE-E238-06BD76487C5D}"/>
              </a:ext>
            </a:extLst>
          </p:cNvPr>
          <p:cNvSpPr>
            <a:spLocks noChangeArrowheads="1"/>
          </p:cNvSpPr>
          <p:nvPr userDrawn="1"/>
        </p:nvSpPr>
        <p:spPr bwMode="auto">
          <a:xfrm>
            <a:off x="0" y="3793490"/>
            <a:ext cx="43891200" cy="3733800"/>
          </a:xfrm>
          <a:prstGeom prst="rect">
            <a:avLst/>
          </a:prstGeom>
          <a:solidFill>
            <a:srgbClr val="FFCC33"/>
          </a:solidFill>
          <a:ln>
            <a:noFill/>
          </a:ln>
        </p:spPr>
        <p:txBody>
          <a:bodyPr lIns="58778" tIns="29389" rIns="58778" bIns="29389"/>
          <a:lstStyle>
            <a:lvl1pPr defTabSz="587375">
              <a:defRPr sz="1500">
                <a:solidFill>
                  <a:schemeClr val="tx1"/>
                </a:solidFill>
                <a:latin typeface="Times" panose="02020603050405020304" pitchFamily="18" charset="0"/>
                <a:ea typeface="MS PGothic" panose="020B0600070205080204" pitchFamily="34" charset="-128"/>
              </a:defRPr>
            </a:lvl1pPr>
            <a:lvl2pPr marL="742950" indent="-285750" defTabSz="587375">
              <a:defRPr sz="1500">
                <a:solidFill>
                  <a:schemeClr val="tx1"/>
                </a:solidFill>
                <a:latin typeface="Times" panose="02020603050405020304" pitchFamily="18" charset="0"/>
                <a:ea typeface="MS PGothic" panose="020B0600070205080204" pitchFamily="34" charset="-128"/>
              </a:defRPr>
            </a:lvl2pPr>
            <a:lvl3pPr marL="1143000" indent="-228600" defTabSz="587375">
              <a:defRPr sz="1500">
                <a:solidFill>
                  <a:schemeClr val="tx1"/>
                </a:solidFill>
                <a:latin typeface="Times" panose="02020603050405020304" pitchFamily="18" charset="0"/>
                <a:ea typeface="MS PGothic" panose="020B0600070205080204" pitchFamily="34" charset="-128"/>
              </a:defRPr>
            </a:lvl3pPr>
            <a:lvl4pPr marL="1600200" indent="-228600" defTabSz="587375">
              <a:defRPr sz="1500">
                <a:solidFill>
                  <a:schemeClr val="tx1"/>
                </a:solidFill>
                <a:latin typeface="Times" panose="02020603050405020304" pitchFamily="18" charset="0"/>
                <a:ea typeface="MS PGothic" panose="020B0600070205080204" pitchFamily="34" charset="-128"/>
              </a:defRPr>
            </a:lvl4pPr>
            <a:lvl5pPr marL="2057400" indent="-228600" defTabSz="587375">
              <a:defRPr sz="1500">
                <a:solidFill>
                  <a:schemeClr val="tx1"/>
                </a:solidFill>
                <a:latin typeface="Times" panose="02020603050405020304" pitchFamily="18" charset="0"/>
                <a:ea typeface="MS PGothic" panose="020B0600070205080204" pitchFamily="34" charset="-128"/>
              </a:defRPr>
            </a:lvl5pPr>
            <a:lvl6pPr marL="25146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sz="1500"/>
          </a:p>
        </p:txBody>
      </p:sp>
      <p:sp>
        <p:nvSpPr>
          <p:cNvPr id="10" name="Rectangle 6">
            <a:extLst>
              <a:ext uri="{FF2B5EF4-FFF2-40B4-BE49-F238E27FC236}">
                <a16:creationId xmlns:a16="http://schemas.microsoft.com/office/drawing/2014/main" id="{340DE9DE-F76A-987B-70F1-1AAAFD507979}"/>
              </a:ext>
            </a:extLst>
          </p:cNvPr>
          <p:cNvSpPr>
            <a:spLocks noChangeArrowheads="1"/>
          </p:cNvSpPr>
          <p:nvPr userDrawn="1"/>
        </p:nvSpPr>
        <p:spPr bwMode="auto">
          <a:xfrm>
            <a:off x="2" y="0"/>
            <a:ext cx="302437" cy="32918400"/>
          </a:xfrm>
          <a:prstGeom prst="rect">
            <a:avLst/>
          </a:prstGeom>
          <a:solidFill>
            <a:srgbClr val="FFCC33"/>
          </a:solidFill>
          <a:ln>
            <a:noFill/>
          </a:ln>
        </p:spPr>
        <p:txBody>
          <a:bodyPr lIns="58778" tIns="29389" rIns="58778" bIns="29389"/>
          <a:lstStyle>
            <a:lvl1pPr>
              <a:defRPr sz="1500">
                <a:solidFill>
                  <a:schemeClr val="tx1"/>
                </a:solidFill>
                <a:latin typeface="Times" panose="02020603050405020304" pitchFamily="18" charset="0"/>
                <a:ea typeface="MS PGothic" panose="020B0600070205080204" pitchFamily="34" charset="-128"/>
              </a:defRPr>
            </a:lvl1pPr>
            <a:lvl2pPr marL="742950" indent="-285750">
              <a:defRPr sz="1500">
                <a:solidFill>
                  <a:schemeClr val="tx1"/>
                </a:solidFill>
                <a:latin typeface="Times" panose="02020603050405020304" pitchFamily="18" charset="0"/>
                <a:ea typeface="MS PGothic" panose="020B0600070205080204" pitchFamily="34" charset="-128"/>
              </a:defRPr>
            </a:lvl2pPr>
            <a:lvl3pPr marL="1143000" indent="-228600">
              <a:defRPr sz="1500">
                <a:solidFill>
                  <a:schemeClr val="tx1"/>
                </a:solidFill>
                <a:latin typeface="Times" panose="02020603050405020304" pitchFamily="18" charset="0"/>
                <a:ea typeface="MS PGothic" panose="020B0600070205080204" pitchFamily="34" charset="-128"/>
              </a:defRPr>
            </a:lvl3pPr>
            <a:lvl4pPr marL="1600200" indent="-228600">
              <a:defRPr sz="1500">
                <a:solidFill>
                  <a:schemeClr val="tx1"/>
                </a:solidFill>
                <a:latin typeface="Times" panose="02020603050405020304" pitchFamily="18" charset="0"/>
                <a:ea typeface="MS PGothic" panose="020B0600070205080204" pitchFamily="34" charset="-128"/>
              </a:defRPr>
            </a:lvl4pPr>
            <a:lvl5pPr marL="2057400" indent="-228600">
              <a:defRPr sz="1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sz="1500"/>
          </a:p>
        </p:txBody>
      </p:sp>
      <p:sp>
        <p:nvSpPr>
          <p:cNvPr id="11" name="Rectangle 6">
            <a:extLst>
              <a:ext uri="{FF2B5EF4-FFF2-40B4-BE49-F238E27FC236}">
                <a16:creationId xmlns:a16="http://schemas.microsoft.com/office/drawing/2014/main" id="{D5713961-65F9-6B5C-FAFC-534A3DD9F5F7}"/>
              </a:ext>
            </a:extLst>
          </p:cNvPr>
          <p:cNvSpPr>
            <a:spLocks noChangeArrowheads="1"/>
          </p:cNvSpPr>
          <p:nvPr userDrawn="1"/>
        </p:nvSpPr>
        <p:spPr bwMode="auto">
          <a:xfrm>
            <a:off x="0" y="32156400"/>
            <a:ext cx="43891200" cy="762000"/>
          </a:xfrm>
          <a:prstGeom prst="rect">
            <a:avLst/>
          </a:prstGeom>
          <a:solidFill>
            <a:srgbClr val="0F594E"/>
          </a:solidFill>
          <a:ln>
            <a:noFill/>
          </a:ln>
          <a:extLst>
            <a:ext uri="{91240B29-F687-4F45-9708-019B960494DF}">
              <a14:hiddenLine xmlns:a14="http://schemas.microsoft.com/office/drawing/2010/main" w="9525">
                <a:solidFill>
                  <a:srgbClr val="000000"/>
                </a:solidFill>
                <a:round/>
                <a:headEnd/>
                <a:tailEnd/>
              </a14:hiddenLine>
            </a:ext>
          </a:extLst>
        </p:spPr>
        <p:txBody>
          <a:bodyPr lIns="58778" tIns="29389" rIns="58778" bIns="29389"/>
          <a:lstStyle>
            <a:lvl1pPr>
              <a:defRPr sz="1500">
                <a:solidFill>
                  <a:schemeClr val="tx1"/>
                </a:solidFill>
                <a:latin typeface="Times" panose="02020603050405020304" pitchFamily="18" charset="0"/>
                <a:ea typeface="MS PGothic" panose="020B0600070205080204" pitchFamily="34" charset="-128"/>
              </a:defRPr>
            </a:lvl1pPr>
            <a:lvl2pPr marL="742950" indent="-285750">
              <a:defRPr sz="1500">
                <a:solidFill>
                  <a:schemeClr val="tx1"/>
                </a:solidFill>
                <a:latin typeface="Times" panose="02020603050405020304" pitchFamily="18" charset="0"/>
                <a:ea typeface="MS PGothic" panose="020B0600070205080204" pitchFamily="34" charset="-128"/>
              </a:defRPr>
            </a:lvl2pPr>
            <a:lvl3pPr marL="1143000" indent="-228600">
              <a:defRPr sz="1500">
                <a:solidFill>
                  <a:schemeClr val="tx1"/>
                </a:solidFill>
                <a:latin typeface="Times" panose="02020603050405020304" pitchFamily="18" charset="0"/>
                <a:ea typeface="MS PGothic" panose="020B0600070205080204" pitchFamily="34" charset="-128"/>
              </a:defRPr>
            </a:lvl3pPr>
            <a:lvl4pPr marL="1600200" indent="-228600">
              <a:defRPr sz="1500">
                <a:solidFill>
                  <a:schemeClr val="tx1"/>
                </a:solidFill>
                <a:latin typeface="Times" panose="02020603050405020304" pitchFamily="18" charset="0"/>
                <a:ea typeface="MS PGothic" panose="020B0600070205080204" pitchFamily="34" charset="-128"/>
              </a:defRPr>
            </a:lvl4pPr>
            <a:lvl5pPr marL="2057400" indent="-228600">
              <a:defRPr sz="1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sz="1500"/>
          </a:p>
        </p:txBody>
      </p:sp>
      <p:sp>
        <p:nvSpPr>
          <p:cNvPr id="12" name="Snip Diagonal Corner Rectangle 5">
            <a:extLst>
              <a:ext uri="{FF2B5EF4-FFF2-40B4-BE49-F238E27FC236}">
                <a16:creationId xmlns:a16="http://schemas.microsoft.com/office/drawing/2014/main" id="{EE73C768-8C2F-1F81-26CF-75AE4F27D115}"/>
              </a:ext>
            </a:extLst>
          </p:cNvPr>
          <p:cNvSpPr/>
          <p:nvPr userDrawn="1"/>
        </p:nvSpPr>
        <p:spPr bwMode="auto">
          <a:xfrm flipH="1">
            <a:off x="0" y="0"/>
            <a:ext cx="43891200" cy="7162800"/>
          </a:xfrm>
          <a:prstGeom prst="snip2DiagRect">
            <a:avLst>
              <a:gd name="adj1" fmla="val 0"/>
              <a:gd name="adj2" fmla="val 31289"/>
            </a:avLst>
          </a:prstGeom>
          <a:solidFill>
            <a:srgbClr val="0C5449"/>
          </a:solidFill>
          <a:ln w="9525" cap="flat" cmpd="sng" algn="ctr">
            <a:noFill/>
            <a:prstDash val="solid"/>
            <a:round/>
            <a:headEnd type="none" w="med" len="med"/>
            <a:tailEnd type="none" w="med" len="med"/>
          </a:ln>
          <a:effectLst/>
        </p:spPr>
        <p:txBody>
          <a:bodyPr/>
          <a:lstStyle/>
          <a:p>
            <a:pPr>
              <a:defRPr/>
            </a:pPr>
            <a:endParaRPr lang="en-US" sz="2400" dirty="0">
              <a:solidFill>
                <a:schemeClr val="bg1"/>
              </a:solidFill>
              <a:latin typeface="Times" pitchFamily="-65" charset="0"/>
              <a:ea typeface="ＭＳ Ｐゴシック" charset="0"/>
              <a:cs typeface="ＭＳ Ｐゴシック" charset="0"/>
            </a:endParaRPr>
          </a:p>
        </p:txBody>
      </p:sp>
    </p:spTree>
    <p:extLst>
      <p:ext uri="{BB962C8B-B14F-4D97-AF65-F5344CB8AC3E}">
        <p14:creationId xmlns:p14="http://schemas.microsoft.com/office/powerpoint/2010/main" val="344645014"/>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28595F-1F63-B80E-1B99-BBA50A9887F5}"/>
              </a:ext>
              <a:ext uri="{C183D7F6-B498-43B3-948B-1728B52AA6E4}">
                <adec:decorative xmlns:adec="http://schemas.microsoft.com/office/drawing/2017/decorative" val="1"/>
              </a:ext>
            </a:extLst>
          </p:cNvPr>
          <p:cNvSpPr/>
          <p:nvPr/>
        </p:nvSpPr>
        <p:spPr bwMode="auto">
          <a:xfrm>
            <a:off x="35432461" y="19043813"/>
            <a:ext cx="5181598" cy="344310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3762375" fontAlgn="base">
              <a:spcBef>
                <a:spcPct val="0"/>
              </a:spcBef>
              <a:spcAft>
                <a:spcPct val="0"/>
              </a:spcAft>
            </a:pPr>
            <a:endParaRPr lang="en-US" sz="2600">
              <a:latin typeface="Arial" pitchFamily="34" charset="0"/>
            </a:endParaRPr>
          </a:p>
        </p:txBody>
      </p:sp>
      <p:sp>
        <p:nvSpPr>
          <p:cNvPr id="11" name="Rectangle 20">
            <a:extLst>
              <a:ext uri="{FF2B5EF4-FFF2-40B4-BE49-F238E27FC236}">
                <a16:creationId xmlns:a16="http://schemas.microsoft.com/office/drawing/2014/main" id="{CC9D7B06-1517-0F5B-2CDF-AD8574EB51C1}"/>
              </a:ext>
            </a:extLst>
          </p:cNvPr>
          <p:cNvSpPr>
            <a:spLocks noChangeArrowheads="1"/>
          </p:cNvSpPr>
          <p:nvPr/>
        </p:nvSpPr>
        <p:spPr bwMode="auto">
          <a:xfrm>
            <a:off x="1110296" y="8092670"/>
            <a:ext cx="128016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dirty="0">
                <a:solidFill>
                  <a:schemeClr val="bg1"/>
                </a:solidFill>
              </a:rPr>
              <a:t>Introduction</a:t>
            </a:r>
          </a:p>
        </p:txBody>
      </p:sp>
      <p:sp>
        <p:nvSpPr>
          <p:cNvPr id="12" name="Rectangle 21">
            <a:extLst>
              <a:ext uri="{FF2B5EF4-FFF2-40B4-BE49-F238E27FC236}">
                <a16:creationId xmlns:a16="http://schemas.microsoft.com/office/drawing/2014/main" id="{C639F693-C89F-F963-92E9-B0AB4AA6270A}"/>
              </a:ext>
            </a:extLst>
          </p:cNvPr>
          <p:cNvSpPr>
            <a:spLocks noChangeArrowheads="1"/>
          </p:cNvSpPr>
          <p:nvPr/>
        </p:nvSpPr>
        <p:spPr bwMode="auto">
          <a:xfrm>
            <a:off x="29979305" y="23605569"/>
            <a:ext cx="12826098" cy="1030956"/>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References</a:t>
            </a:r>
          </a:p>
        </p:txBody>
      </p:sp>
      <p:sp>
        <p:nvSpPr>
          <p:cNvPr id="13" name="Rectangle 22">
            <a:extLst>
              <a:ext uri="{FF2B5EF4-FFF2-40B4-BE49-F238E27FC236}">
                <a16:creationId xmlns:a16="http://schemas.microsoft.com/office/drawing/2014/main" id="{A0D950A1-2000-7B07-DFDF-8B07D30FA557}"/>
              </a:ext>
            </a:extLst>
          </p:cNvPr>
          <p:cNvSpPr>
            <a:spLocks noChangeArrowheads="1"/>
          </p:cNvSpPr>
          <p:nvPr/>
        </p:nvSpPr>
        <p:spPr bwMode="auto">
          <a:xfrm>
            <a:off x="15544800" y="8092670"/>
            <a:ext cx="128016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Methods</a:t>
            </a:r>
          </a:p>
        </p:txBody>
      </p:sp>
      <p:sp>
        <p:nvSpPr>
          <p:cNvPr id="14" name="Rectangle 24">
            <a:extLst>
              <a:ext uri="{FF2B5EF4-FFF2-40B4-BE49-F238E27FC236}">
                <a16:creationId xmlns:a16="http://schemas.microsoft.com/office/drawing/2014/main" id="{D736860E-C7B6-D32B-2E9C-9E1800EB45CC}"/>
              </a:ext>
            </a:extLst>
          </p:cNvPr>
          <p:cNvSpPr>
            <a:spLocks noChangeArrowheads="1"/>
          </p:cNvSpPr>
          <p:nvPr/>
        </p:nvSpPr>
        <p:spPr bwMode="auto">
          <a:xfrm>
            <a:off x="15544800" y="21521382"/>
            <a:ext cx="128016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Results</a:t>
            </a:r>
          </a:p>
        </p:txBody>
      </p:sp>
      <p:sp>
        <p:nvSpPr>
          <p:cNvPr id="15" name="Rectangle 25">
            <a:extLst>
              <a:ext uri="{FF2B5EF4-FFF2-40B4-BE49-F238E27FC236}">
                <a16:creationId xmlns:a16="http://schemas.microsoft.com/office/drawing/2014/main" id="{F3C37175-3378-B35F-FEBB-1B0BCB605881}"/>
              </a:ext>
            </a:extLst>
          </p:cNvPr>
          <p:cNvSpPr>
            <a:spLocks noChangeArrowheads="1"/>
          </p:cNvSpPr>
          <p:nvPr/>
        </p:nvSpPr>
        <p:spPr bwMode="auto">
          <a:xfrm>
            <a:off x="29979304" y="8092670"/>
            <a:ext cx="128016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Conclusion</a:t>
            </a:r>
          </a:p>
        </p:txBody>
      </p:sp>
      <p:sp>
        <p:nvSpPr>
          <p:cNvPr id="16" name="Title 8">
            <a:extLst>
              <a:ext uri="{FF2B5EF4-FFF2-40B4-BE49-F238E27FC236}">
                <a16:creationId xmlns:a16="http://schemas.microsoft.com/office/drawing/2014/main" id="{DCE50D47-8316-D427-6CF4-5BCDC9D9FFA0}"/>
              </a:ext>
            </a:extLst>
          </p:cNvPr>
          <p:cNvSpPr>
            <a:spLocks noGrp="1"/>
          </p:cNvSpPr>
          <p:nvPr>
            <p:ph type="ctrTitle" idx="4294967295"/>
          </p:nvPr>
        </p:nvSpPr>
        <p:spPr>
          <a:xfrm>
            <a:off x="11731083" y="1021162"/>
            <a:ext cx="26183860" cy="2942354"/>
          </a:xfrm>
        </p:spPr>
        <p:txBody>
          <a:bodyPr>
            <a:noAutofit/>
          </a:bodyPr>
          <a:lstStyle/>
          <a:p>
            <a:pPr algn="ctr"/>
            <a:r>
              <a:rPr lang="en-US" sz="8000" dirty="0">
                <a:solidFill>
                  <a:schemeClr val="bg1"/>
                </a:solidFill>
              </a:rPr>
              <a:t>Title – this is a </a:t>
            </a:r>
            <a:r>
              <a:rPr lang="en-US" sz="8000" dirty="0">
                <a:solidFill>
                  <a:srgbClr val="FFCC33"/>
                </a:solidFill>
              </a:rPr>
              <a:t>48” x 36”  (4’ x 3’) poster</a:t>
            </a:r>
            <a:r>
              <a:rPr lang="en-US" sz="8000" dirty="0">
                <a:solidFill>
                  <a:schemeClr val="bg1"/>
                </a:solidFill>
              </a:rPr>
              <a:t>, 80 point </a:t>
            </a:r>
            <a:r>
              <a:rPr lang="en-US" sz="8000" dirty="0" err="1">
                <a:solidFill>
                  <a:schemeClr val="bg1"/>
                </a:solidFill>
              </a:rPr>
              <a:t>Lato</a:t>
            </a:r>
            <a:r>
              <a:rPr lang="en-US" sz="8000" dirty="0">
                <a:solidFill>
                  <a:schemeClr val="bg1"/>
                </a:solidFill>
              </a:rPr>
              <a:t> title heading, legible at 16 feet away</a:t>
            </a:r>
          </a:p>
        </p:txBody>
      </p:sp>
      <p:sp>
        <p:nvSpPr>
          <p:cNvPr id="17" name="Subtitle 9">
            <a:extLst>
              <a:ext uri="{FF2B5EF4-FFF2-40B4-BE49-F238E27FC236}">
                <a16:creationId xmlns:a16="http://schemas.microsoft.com/office/drawing/2014/main" id="{1B1D01E5-298F-E4B7-156E-05D3A8BAAEF4}"/>
              </a:ext>
            </a:extLst>
          </p:cNvPr>
          <p:cNvSpPr>
            <a:spLocks noGrp="1"/>
          </p:cNvSpPr>
          <p:nvPr>
            <p:ph type="subTitle" idx="4294967295"/>
          </p:nvPr>
        </p:nvSpPr>
        <p:spPr>
          <a:xfrm>
            <a:off x="11731084" y="4523955"/>
            <a:ext cx="26183859" cy="1914844"/>
          </a:xfrm>
        </p:spPr>
        <p:txBody>
          <a:bodyPr>
            <a:noAutofit/>
          </a:bodyPr>
          <a:lstStyle/>
          <a:p>
            <a:pPr marL="0" indent="0" algn="ctr">
              <a:spcBef>
                <a:spcPts val="0"/>
              </a:spcBef>
              <a:buNone/>
            </a:pPr>
            <a:r>
              <a:rPr lang="en-US" sz="5400" dirty="0">
                <a:solidFill>
                  <a:schemeClr val="bg1"/>
                </a:solidFill>
              </a:rPr>
              <a:t>Authors and affiliations</a:t>
            </a:r>
          </a:p>
          <a:p>
            <a:pPr marL="0" indent="0" algn="ctr">
              <a:spcBef>
                <a:spcPts val="0"/>
              </a:spcBef>
              <a:buNone/>
            </a:pPr>
            <a:r>
              <a:rPr lang="en-US" sz="5400" dirty="0">
                <a:solidFill>
                  <a:schemeClr val="bg1"/>
                </a:solidFill>
              </a:rPr>
              <a:t>54 point </a:t>
            </a:r>
            <a:r>
              <a:rPr lang="en-US" sz="5400" dirty="0" err="1">
                <a:solidFill>
                  <a:schemeClr val="bg1"/>
                </a:solidFill>
              </a:rPr>
              <a:t>Lato</a:t>
            </a:r>
            <a:r>
              <a:rPr lang="en-US" sz="5400" dirty="0">
                <a:solidFill>
                  <a:schemeClr val="bg1"/>
                </a:solidFill>
              </a:rPr>
              <a:t> medium body</a:t>
            </a:r>
          </a:p>
        </p:txBody>
      </p:sp>
      <p:sp>
        <p:nvSpPr>
          <p:cNvPr id="18" name="Rectangle 17">
            <a:extLst>
              <a:ext uri="{FF2B5EF4-FFF2-40B4-BE49-F238E27FC236}">
                <a16:creationId xmlns:a16="http://schemas.microsoft.com/office/drawing/2014/main" id="{061C3AC6-5CC5-D673-44EE-B3800DC24954}"/>
              </a:ext>
              <a:ext uri="{C183D7F6-B498-43B3-948B-1728B52AA6E4}">
                <adec:decorative xmlns:adec="http://schemas.microsoft.com/office/drawing/2017/decorative" val="1"/>
              </a:ext>
            </a:extLst>
          </p:cNvPr>
          <p:cNvSpPr/>
          <p:nvPr/>
        </p:nvSpPr>
        <p:spPr>
          <a:xfrm>
            <a:off x="33438784" y="15765366"/>
            <a:ext cx="3139440" cy="9144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C702532-4AEF-85E1-73DF-A7A0FF57CBD6}"/>
              </a:ext>
              <a:ext uri="{C183D7F6-B498-43B3-948B-1728B52AA6E4}">
                <adec:decorative xmlns:adec="http://schemas.microsoft.com/office/drawing/2017/decorative" val="1"/>
              </a:ext>
            </a:extLst>
          </p:cNvPr>
          <p:cNvSpPr/>
          <p:nvPr/>
        </p:nvSpPr>
        <p:spPr>
          <a:xfrm>
            <a:off x="36898264" y="15765366"/>
            <a:ext cx="3139440" cy="9144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E85D5F4-B367-C038-44B2-E1C1B2AEB22D}"/>
              </a:ext>
              <a:ext uri="{C183D7F6-B498-43B3-948B-1728B52AA6E4}">
                <adec:decorative xmlns:adec="http://schemas.microsoft.com/office/drawing/2017/decorative" val="1"/>
              </a:ext>
            </a:extLst>
          </p:cNvPr>
          <p:cNvSpPr/>
          <p:nvPr/>
        </p:nvSpPr>
        <p:spPr>
          <a:xfrm>
            <a:off x="29979304" y="15765366"/>
            <a:ext cx="3139440" cy="9144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AFDC3B3-A903-4568-7D37-8FFCB73FD900}"/>
              </a:ext>
            </a:extLst>
          </p:cNvPr>
          <p:cNvSpPr txBox="1"/>
          <p:nvPr/>
        </p:nvSpPr>
        <p:spPr>
          <a:xfrm>
            <a:off x="1277230" y="9600641"/>
            <a:ext cx="12634666" cy="17635597"/>
          </a:xfrm>
          <a:prstGeom prst="rect">
            <a:avLst/>
          </a:prstGeom>
          <a:noFill/>
        </p:spPr>
        <p:txBody>
          <a:bodyPr wrap="square" rtlCol="0">
            <a:noAutofit/>
          </a:bodyPr>
          <a:lstStyle/>
          <a:p>
            <a:pPr>
              <a:spcAft>
                <a:spcPts val="600"/>
              </a:spcAft>
            </a:pPr>
            <a:r>
              <a:rPr lang="en-US" sz="2800" dirty="0"/>
              <a:t>Any posters that are meant to be read at a minimum distance; the following sizes are suggested:</a:t>
            </a:r>
          </a:p>
          <a:p>
            <a:pPr marL="576263" indent="-347663">
              <a:spcAft>
                <a:spcPts val="600"/>
              </a:spcAft>
              <a:buFont typeface="Arial" panose="020B0604020202020204" pitchFamily="34" charset="0"/>
              <a:buChar char="•"/>
            </a:pPr>
            <a:r>
              <a:rPr lang="en-US" sz="2800" dirty="0"/>
              <a:t>Title: 80 </a:t>
            </a:r>
            <a:r>
              <a:rPr lang="en-US" sz="2800" dirty="0" err="1"/>
              <a:t>pt</a:t>
            </a:r>
            <a:r>
              <a:rPr lang="en-US" sz="2800" dirty="0"/>
              <a:t> bolded</a:t>
            </a:r>
          </a:p>
          <a:p>
            <a:pPr marL="576263" indent="-347663">
              <a:spcAft>
                <a:spcPts val="600"/>
              </a:spcAft>
              <a:buFont typeface="Arial" panose="020B0604020202020204" pitchFamily="34" charset="0"/>
              <a:buChar char="•"/>
            </a:pPr>
            <a:r>
              <a:rPr lang="en-US" sz="2800" dirty="0"/>
              <a:t>Authors and affiliations: 54 - 60 </a:t>
            </a:r>
            <a:r>
              <a:rPr lang="en-US" sz="2800" dirty="0" err="1"/>
              <a:t>pt</a:t>
            </a:r>
            <a:endParaRPr lang="en-US" sz="2800" dirty="0"/>
          </a:p>
          <a:p>
            <a:pPr marL="576263" indent="-347663">
              <a:spcAft>
                <a:spcPts val="600"/>
              </a:spcAft>
              <a:buFont typeface="Arial" panose="020B0604020202020204" pitchFamily="34" charset="0"/>
              <a:buChar char="•"/>
            </a:pPr>
            <a:r>
              <a:rPr lang="en-US" sz="2800" dirty="0"/>
              <a:t>Headings: 36 </a:t>
            </a:r>
            <a:r>
              <a:rPr lang="en-US" sz="2800" dirty="0" err="1"/>
              <a:t>pt</a:t>
            </a:r>
            <a:endParaRPr lang="en-US" sz="2800" dirty="0"/>
          </a:p>
          <a:p>
            <a:pPr marL="576263" indent="-347663">
              <a:spcAft>
                <a:spcPts val="600"/>
              </a:spcAft>
              <a:buFont typeface="Arial" panose="020B0604020202020204" pitchFamily="34" charset="0"/>
              <a:buChar char="•"/>
            </a:pPr>
            <a:r>
              <a:rPr lang="en-US" sz="2800" dirty="0"/>
              <a:t>Body text: 24 - 32 </a:t>
            </a:r>
            <a:r>
              <a:rPr lang="en-US" sz="2800" dirty="0" err="1"/>
              <a:t>pt</a:t>
            </a:r>
            <a:endParaRPr lang="en-US" sz="2800" dirty="0"/>
          </a:p>
          <a:p>
            <a:pPr marL="576263" indent="-347663">
              <a:spcAft>
                <a:spcPts val="600"/>
              </a:spcAft>
              <a:buFont typeface="Arial" panose="020B0604020202020204" pitchFamily="34" charset="0"/>
              <a:buChar char="•"/>
            </a:pPr>
            <a:r>
              <a:rPr lang="en-US" sz="2800" dirty="0"/>
              <a:t>Captions: 18 </a:t>
            </a:r>
            <a:r>
              <a:rPr lang="en-US" sz="2800" dirty="0" err="1"/>
              <a:t>pt</a:t>
            </a:r>
            <a:endParaRPr lang="en-US" sz="2800" dirty="0"/>
          </a:p>
          <a:p>
            <a:pPr>
              <a:spcAft>
                <a:spcPts val="600"/>
              </a:spcAft>
            </a:pPr>
            <a:r>
              <a:rPr lang="en-US" sz="2800" dirty="0"/>
              <a:t>For readability, the following sizes are suggested for the body text:</a:t>
            </a:r>
          </a:p>
          <a:p>
            <a:pPr marL="576263" indent="-347663">
              <a:spcAft>
                <a:spcPts val="600"/>
              </a:spcAft>
              <a:buFont typeface="Arial" panose="020B0604020202020204" pitchFamily="34" charset="0"/>
              <a:buChar char="•"/>
            </a:pPr>
            <a:r>
              <a:rPr lang="en-US" sz="2800" dirty="0"/>
              <a:t>To be legible at 6 feet use 30 point. (most common for conferences)</a:t>
            </a:r>
          </a:p>
          <a:p>
            <a:pPr marL="576263" indent="-347663">
              <a:spcAft>
                <a:spcPts val="600"/>
              </a:spcAft>
              <a:buFont typeface="Arial" panose="020B0604020202020204" pitchFamily="34" charset="0"/>
              <a:buChar char="•"/>
            </a:pPr>
            <a:r>
              <a:rPr lang="en-US" sz="2800" dirty="0"/>
              <a:t>To be legible at 10 feet use 48 point.</a:t>
            </a:r>
          </a:p>
          <a:p>
            <a:pPr marL="576263" indent="-347663">
              <a:spcAft>
                <a:spcPts val="600"/>
              </a:spcAft>
              <a:buFont typeface="Arial" panose="020B0604020202020204" pitchFamily="34" charset="0"/>
              <a:buChar char="•"/>
            </a:pPr>
            <a:r>
              <a:rPr lang="en-US" sz="2800" dirty="0"/>
              <a:t>To be legible at 12 feet use 60 point.</a:t>
            </a:r>
          </a:p>
          <a:p>
            <a:pPr marL="576263" indent="-347663">
              <a:spcAft>
                <a:spcPts val="600"/>
              </a:spcAft>
              <a:buFont typeface="Arial" panose="020B0604020202020204" pitchFamily="34" charset="0"/>
              <a:buChar char="•"/>
            </a:pPr>
            <a:r>
              <a:rPr lang="en-US" sz="2800" dirty="0"/>
              <a:t>To be legible at 14 feet use 72 point.</a:t>
            </a:r>
          </a:p>
          <a:p>
            <a:pPr marL="228600">
              <a:spcAft>
                <a:spcPts val="600"/>
              </a:spcAft>
            </a:pPr>
            <a:r>
              <a:rPr lang="en-US" sz="2800" dirty="0"/>
              <a:t>Text and figures should be readable from around 5-7 feet away</a:t>
            </a:r>
          </a:p>
          <a:p>
            <a:pPr marL="576263" indent="-347663">
              <a:spcAft>
                <a:spcPts val="600"/>
              </a:spcAft>
              <a:buFont typeface="Arial" panose="020B0604020202020204" pitchFamily="34" charset="0"/>
              <a:buChar char="•"/>
            </a:pPr>
            <a:r>
              <a:rPr lang="en-US" sz="2800" dirty="0"/>
              <a:t>Use a sans serif typeface (e.g., </a:t>
            </a:r>
            <a:r>
              <a:rPr lang="en-US" sz="2800" dirty="0" err="1"/>
              <a:t>Lato</a:t>
            </a:r>
            <a:r>
              <a:rPr lang="en-US" sz="2800" dirty="0"/>
              <a:t>, Arial, Open Sans, Helvetica, etc.). Our poster templates use the sans serif font </a:t>
            </a:r>
            <a:r>
              <a:rPr lang="en-US" sz="2800" dirty="0" err="1"/>
              <a:t>Lato</a:t>
            </a:r>
            <a:r>
              <a:rPr lang="en-US" sz="2800" dirty="0"/>
              <a:t>, which can be downloaded from </a:t>
            </a:r>
            <a:r>
              <a:rPr lang="en-US" sz="2800" dirty="0">
                <a:hlinkClick r:id="rId2"/>
              </a:rPr>
              <a:t>the link provided on our FAQ page </a:t>
            </a:r>
            <a:r>
              <a:rPr lang="en-US" sz="2800" dirty="0"/>
              <a:t>or from Google: </a:t>
            </a:r>
            <a:r>
              <a:rPr lang="en-US" sz="2800" dirty="0">
                <a:hlinkClick r:id="rId3"/>
              </a:rPr>
              <a:t>https://fonts.google.com/specimen/Lato</a:t>
            </a:r>
            <a:endParaRPr lang="en-US" sz="2800" dirty="0"/>
          </a:p>
          <a:p>
            <a:pPr marL="576263" indent="-347663">
              <a:spcAft>
                <a:spcPts val="600"/>
              </a:spcAft>
              <a:buFont typeface="Arial" panose="020B0604020202020204" pitchFamily="34" charset="0"/>
              <a:buChar char="•"/>
            </a:pPr>
            <a:r>
              <a:rPr lang="en-US" sz="2800" dirty="0"/>
              <a:t>This poster uses </a:t>
            </a:r>
            <a:r>
              <a:rPr lang="en-US" sz="2800" dirty="0" err="1"/>
              <a:t>Lato</a:t>
            </a:r>
            <a:r>
              <a:rPr lang="en-US" sz="2800"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600"/>
              </a:spcAft>
              <a:buFont typeface="Arial" panose="020B0604020202020204" pitchFamily="34" charset="0"/>
              <a:buChar char="•"/>
            </a:pPr>
            <a:r>
              <a:rPr lang="en-US" sz="2800" dirty="0"/>
              <a:t>For more information about creating accessible design with color and type, please reference </a:t>
            </a:r>
            <a:r>
              <a:rPr lang="en-US" sz="2800" dirty="0">
                <a:hlinkClick r:id="rId4"/>
              </a:rPr>
              <a:t>https://medcom.med.wayne.edu/creating-accessible-design</a:t>
            </a:r>
            <a:endParaRPr lang="en-US" sz="2800" dirty="0"/>
          </a:p>
          <a:p>
            <a:pPr>
              <a:spcAft>
                <a:spcPts val="600"/>
              </a:spcAft>
            </a:pPr>
            <a:r>
              <a:rPr lang="en-US" sz="2800" b="1" dirty="0"/>
              <a:t>Text – good examples</a:t>
            </a:r>
          </a:p>
          <a:p>
            <a:pPr>
              <a:spcAft>
                <a:spcPts val="600"/>
              </a:spcAft>
            </a:pPr>
            <a:r>
              <a:rPr lang="en-US" sz="2800" dirty="0"/>
              <a:t>Text should be high contrast, the following provide the best contrast for reading and printing:</a:t>
            </a:r>
          </a:p>
          <a:p>
            <a:pPr marL="579438" indent="-411163">
              <a:spcAft>
                <a:spcPts val="600"/>
              </a:spcAft>
              <a:buFont typeface="Arial" panose="020B0604020202020204" pitchFamily="34" charset="0"/>
              <a:buChar char="•"/>
            </a:pPr>
            <a:r>
              <a:rPr lang="en-US" sz="2800" dirty="0"/>
              <a:t>Black on white</a:t>
            </a:r>
          </a:p>
          <a:p>
            <a:pPr marL="579438" indent="-411163">
              <a:spcAft>
                <a:spcPts val="600"/>
              </a:spcAft>
              <a:buFont typeface="Arial" panose="020B0604020202020204" pitchFamily="34" charset="0"/>
              <a:buChar char="•"/>
            </a:pPr>
            <a:r>
              <a:rPr lang="en-US" sz="2800" dirty="0">
                <a:solidFill>
                  <a:srgbClr val="00594F"/>
                </a:solidFill>
              </a:rPr>
              <a:t>WSU primary green on white</a:t>
            </a:r>
          </a:p>
          <a:p>
            <a:pPr marL="579438" indent="-411163">
              <a:spcAft>
                <a:spcPts val="600"/>
              </a:spcAft>
              <a:buFont typeface="Arial" panose="020B0604020202020204" pitchFamily="34" charset="0"/>
              <a:buChar char="•"/>
            </a:pPr>
            <a:r>
              <a:rPr lang="en-US" sz="2800" dirty="0">
                <a:solidFill>
                  <a:schemeClr val="bg2">
                    <a:lumMod val="25000"/>
                  </a:schemeClr>
                </a:solidFill>
              </a:rPr>
              <a:t>Dark gray on white</a:t>
            </a:r>
          </a:p>
          <a:p>
            <a:pPr marL="579438" indent="-411163">
              <a:spcAft>
                <a:spcPts val="600"/>
              </a:spcAft>
              <a:buFont typeface="Arial" panose="020B0604020202020204" pitchFamily="34" charset="0"/>
              <a:buChar char="•"/>
            </a:pPr>
            <a:r>
              <a:rPr lang="en-US" sz="2800" b="1" dirty="0">
                <a:solidFill>
                  <a:srgbClr val="00594F"/>
                </a:solidFill>
                <a:highlight>
                  <a:srgbClr val="FFC844"/>
                </a:highlight>
              </a:rPr>
              <a:t>WSU primary green on WSU primary yellow </a:t>
            </a:r>
          </a:p>
          <a:p>
            <a:pPr marL="579438" indent="-411163">
              <a:spcAft>
                <a:spcPts val="600"/>
              </a:spcAft>
              <a:buFont typeface="Arial" panose="020B0604020202020204" pitchFamily="34" charset="0"/>
              <a:buChar char="•"/>
            </a:pPr>
            <a:r>
              <a:rPr lang="en-US" sz="2800" b="1" dirty="0">
                <a:solidFill>
                  <a:srgbClr val="FFC844"/>
                </a:solidFill>
                <a:highlight>
                  <a:srgbClr val="00594F"/>
                </a:highlight>
              </a:rPr>
              <a:t>WSU primary yellow on WSU primary green</a:t>
            </a:r>
            <a:endParaRPr lang="en-US" sz="2800" dirty="0">
              <a:solidFill>
                <a:schemeClr val="bg2">
                  <a:lumMod val="25000"/>
                </a:schemeClr>
              </a:solidFill>
            </a:endParaRPr>
          </a:p>
          <a:p>
            <a:pPr marL="579438" indent="-411163">
              <a:spcAft>
                <a:spcPts val="600"/>
              </a:spcAft>
              <a:buClr>
                <a:srgbClr val="00594F"/>
              </a:buClr>
              <a:buFont typeface="Arial" panose="020B0604020202020204" pitchFamily="34" charset="0"/>
              <a:buChar char="•"/>
            </a:pPr>
            <a:r>
              <a:rPr lang="en-US" sz="2800" dirty="0">
                <a:solidFill>
                  <a:schemeClr val="bg1"/>
                </a:solidFill>
                <a:highlight>
                  <a:srgbClr val="00594F"/>
                </a:highlight>
              </a:rPr>
              <a:t>White on WSU primary green</a:t>
            </a:r>
          </a:p>
          <a:p>
            <a:pPr marL="576263" indent="-347663">
              <a:spcAft>
                <a:spcPts val="1200"/>
              </a:spcAft>
              <a:buFont typeface="Arial" panose="020B0604020202020204" pitchFamily="34" charset="0"/>
              <a:buChar char="•"/>
            </a:pPr>
            <a:endParaRPr lang="en-US" sz="2800" dirty="0"/>
          </a:p>
          <a:p>
            <a:pPr marL="576263" indent="-347663">
              <a:spcAft>
                <a:spcPts val="1200"/>
              </a:spcAft>
              <a:buFont typeface="Arial" panose="020B0604020202020204" pitchFamily="34" charset="0"/>
              <a:buChar char="•"/>
            </a:pPr>
            <a:endParaRPr lang="en-US" sz="2800" dirty="0"/>
          </a:p>
        </p:txBody>
      </p:sp>
      <p:sp>
        <p:nvSpPr>
          <p:cNvPr id="40" name="TextBox 39">
            <a:extLst>
              <a:ext uri="{FF2B5EF4-FFF2-40B4-BE49-F238E27FC236}">
                <a16:creationId xmlns:a16="http://schemas.microsoft.com/office/drawing/2014/main" id="{F258B819-F1DD-5630-A229-E84AEEFFDEA7}"/>
              </a:ext>
            </a:extLst>
          </p:cNvPr>
          <p:cNvSpPr txBox="1"/>
          <p:nvPr/>
        </p:nvSpPr>
        <p:spPr>
          <a:xfrm>
            <a:off x="22251342" y="29758657"/>
            <a:ext cx="5072008" cy="480131"/>
          </a:xfrm>
          <a:prstGeom prst="rect">
            <a:avLst/>
          </a:prstGeom>
          <a:noFill/>
        </p:spPr>
        <p:txBody>
          <a:bodyPr wrap="square" rtlCol="0">
            <a:spAutoFit/>
          </a:bodyPr>
          <a:lstStyle/>
          <a:p>
            <a:r>
              <a:rPr lang="en-US" dirty="0"/>
              <a:t>Figure 2 – example chart</a:t>
            </a:r>
          </a:p>
        </p:txBody>
      </p:sp>
      <p:sp>
        <p:nvSpPr>
          <p:cNvPr id="24" name="TextBox 23">
            <a:extLst>
              <a:ext uri="{FF2B5EF4-FFF2-40B4-BE49-F238E27FC236}">
                <a16:creationId xmlns:a16="http://schemas.microsoft.com/office/drawing/2014/main" id="{988DB665-7B92-4499-A8E2-7E39A7745BD4}"/>
              </a:ext>
            </a:extLst>
          </p:cNvPr>
          <p:cNvSpPr txBox="1"/>
          <p:nvPr/>
        </p:nvSpPr>
        <p:spPr>
          <a:xfrm>
            <a:off x="15579564" y="9600642"/>
            <a:ext cx="12634664" cy="8417946"/>
          </a:xfrm>
          <a:prstGeom prst="rect">
            <a:avLst/>
          </a:prstGeom>
          <a:noFill/>
        </p:spPr>
        <p:txBody>
          <a:bodyPr wrap="square" numCol="2" spcCol="1371600">
            <a:noAutofit/>
          </a:bodyPr>
          <a:lstStyle/>
          <a:p>
            <a:r>
              <a:rPr lang="en-US" sz="2800" b="1" dirty="0"/>
              <a:t>Text – poor/inaccessible examples</a:t>
            </a:r>
          </a:p>
          <a:p>
            <a:r>
              <a:rPr lang="en-US" sz="28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2800" dirty="0"/>
          </a:p>
          <a:p>
            <a:endParaRPr lang="en-US" sz="2800" dirty="0"/>
          </a:p>
          <a:p>
            <a:endParaRPr lang="en-US" sz="2800" dirty="0"/>
          </a:p>
          <a:p>
            <a:endParaRPr lang="en-US" sz="2800" dirty="0"/>
          </a:p>
          <a:p>
            <a:endParaRPr lang="en-US" sz="2800" dirty="0"/>
          </a:p>
          <a:p>
            <a:endParaRPr lang="en-US" sz="2800" dirty="0"/>
          </a:p>
          <a:p>
            <a:pPr marL="457200" indent="-334963">
              <a:buFont typeface="Arial" panose="020B0604020202020204" pitchFamily="34" charset="0"/>
              <a:buChar char="•"/>
            </a:pPr>
            <a:r>
              <a:rPr lang="en-US" sz="2800" dirty="0"/>
              <a:t>Black on white</a:t>
            </a:r>
          </a:p>
          <a:p>
            <a:pPr marL="457200" indent="-334963">
              <a:buFont typeface="Arial" panose="020B0604020202020204" pitchFamily="34" charset="0"/>
              <a:buChar char="•"/>
            </a:pPr>
            <a:r>
              <a:rPr lang="en-US" sz="2800" dirty="0">
                <a:solidFill>
                  <a:srgbClr val="3D7A67"/>
                </a:solidFill>
                <a:highlight>
                  <a:srgbClr val="093F39"/>
                </a:highlight>
              </a:rPr>
              <a:t>Light green on WSU primary green</a:t>
            </a:r>
          </a:p>
          <a:p>
            <a:pPr marL="457200" indent="-334963">
              <a:buFont typeface="Arial" panose="020B0604020202020204" pitchFamily="34" charset="0"/>
              <a:buChar char="•"/>
            </a:pPr>
            <a:r>
              <a:rPr lang="en-US" sz="2800" dirty="0">
                <a:solidFill>
                  <a:schemeClr val="bg2">
                    <a:lumMod val="25000"/>
                  </a:schemeClr>
                </a:solidFill>
                <a:highlight>
                  <a:srgbClr val="093F39"/>
                </a:highlight>
              </a:rPr>
              <a:t>Dark gray on WSU primary green</a:t>
            </a:r>
          </a:p>
          <a:p>
            <a:pPr marL="457200" indent="-334963">
              <a:buFont typeface="Arial" panose="020B0604020202020204" pitchFamily="34" charset="0"/>
              <a:buChar char="•"/>
            </a:pPr>
            <a:r>
              <a:rPr lang="en-US" sz="2800" b="1" dirty="0">
                <a:solidFill>
                  <a:schemeClr val="bg1"/>
                </a:solidFill>
                <a:highlight>
                  <a:srgbClr val="FFC844"/>
                </a:highlight>
              </a:rPr>
              <a:t>White on WSU primary yellow </a:t>
            </a:r>
          </a:p>
          <a:p>
            <a:pPr marL="457200" indent="-334963">
              <a:buFont typeface="Arial" panose="020B0604020202020204" pitchFamily="34" charset="0"/>
              <a:buChar char="•"/>
            </a:pPr>
            <a:r>
              <a:rPr lang="en-US" sz="2800" b="1" dirty="0">
                <a:highlight>
                  <a:srgbClr val="00594F"/>
                </a:highlight>
              </a:rPr>
              <a:t>Black on WSU primary green</a:t>
            </a:r>
            <a:endParaRPr lang="en-US" sz="2800" dirty="0"/>
          </a:p>
          <a:p>
            <a:pPr marL="457200" indent="-334963">
              <a:buClr>
                <a:srgbClr val="00594F"/>
              </a:buClr>
              <a:buFont typeface="Arial" panose="020B0604020202020204" pitchFamily="34" charset="0"/>
              <a:buChar char="•"/>
            </a:pPr>
            <a:r>
              <a:rPr lang="en-US" sz="2800" dirty="0">
                <a:solidFill>
                  <a:srgbClr val="FF0000"/>
                </a:solidFill>
                <a:highlight>
                  <a:srgbClr val="00594F"/>
                </a:highlight>
              </a:rPr>
              <a:t>Red on WSU primary green</a:t>
            </a:r>
          </a:p>
          <a:p>
            <a:pPr marL="457200" indent="-334963">
              <a:buClr>
                <a:srgbClr val="00594F"/>
              </a:buClr>
              <a:buFont typeface="Arial" panose="020B0604020202020204" pitchFamily="34" charset="0"/>
              <a:buChar char="•"/>
            </a:pPr>
            <a:r>
              <a:rPr lang="en-US" sz="2800" dirty="0">
                <a:solidFill>
                  <a:srgbClr val="FF0000"/>
                </a:solidFill>
              </a:rPr>
              <a:t>Red</a:t>
            </a:r>
            <a:r>
              <a:rPr lang="en-US" sz="2800" dirty="0">
                <a:solidFill>
                  <a:srgbClr val="093F39"/>
                </a:solidFill>
              </a:rPr>
              <a:t> does not mean this is important! When deciding to change your content's font color for important information, ensure the font color is </a:t>
            </a:r>
            <a:r>
              <a:rPr lang="en-US" sz="2800" b="1" i="1" dirty="0">
                <a:solidFill>
                  <a:srgbClr val="093F39"/>
                </a:solidFill>
              </a:rPr>
              <a:t>not</a:t>
            </a:r>
            <a:r>
              <a:rPr lang="en-US" sz="2800" dirty="0">
                <a:solidFill>
                  <a:srgbClr val="093F39"/>
                </a:solidFill>
              </a:rPr>
              <a:t> the only means of identification. </a:t>
            </a:r>
            <a:r>
              <a:rPr lang="en-US" sz="2800" b="1" dirty="0">
                <a:solidFill>
                  <a:srgbClr val="093F39"/>
                </a:solidFill>
              </a:rPr>
              <a:t>Bolding,</a:t>
            </a:r>
            <a:r>
              <a:rPr lang="en-US" sz="2800" dirty="0">
                <a:solidFill>
                  <a:srgbClr val="093F39"/>
                </a:solidFill>
              </a:rPr>
              <a:t> </a:t>
            </a:r>
            <a:r>
              <a:rPr lang="en-US" sz="2800" i="1" dirty="0">
                <a:solidFill>
                  <a:srgbClr val="093F39"/>
                </a:solidFill>
              </a:rPr>
              <a:t>italicizing</a:t>
            </a:r>
            <a:r>
              <a:rPr lang="en-US" sz="2800" dirty="0">
                <a:solidFill>
                  <a:srgbClr val="093F39"/>
                </a:solidFill>
              </a:rPr>
              <a:t> and scale can function as indicators of importance.</a:t>
            </a:r>
          </a:p>
        </p:txBody>
      </p:sp>
      <p:sp>
        <p:nvSpPr>
          <p:cNvPr id="37" name="TextBox 36">
            <a:extLst>
              <a:ext uri="{FF2B5EF4-FFF2-40B4-BE49-F238E27FC236}">
                <a16:creationId xmlns:a16="http://schemas.microsoft.com/office/drawing/2014/main" id="{C7F5F496-C4E9-1CEE-BCD0-1CA7ECE0DF3B}"/>
              </a:ext>
            </a:extLst>
          </p:cNvPr>
          <p:cNvSpPr txBox="1"/>
          <p:nvPr/>
        </p:nvSpPr>
        <p:spPr>
          <a:xfrm>
            <a:off x="15579563" y="22695270"/>
            <a:ext cx="12801599" cy="212365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800" dirty="0"/>
              <a:t>Include a brief caption for figure(s), and explicitly refer to the figure in the text, which includes labeling with legible fonts and font sizes</a:t>
            </a:r>
          </a:p>
          <a:p>
            <a:pPr marL="342900" indent="-342900">
              <a:spcAft>
                <a:spcPts val="1200"/>
              </a:spcAft>
              <a:buFont typeface="Arial" panose="020B0604020202020204" pitchFamily="34" charset="0"/>
              <a:buChar char="•"/>
            </a:pPr>
            <a:r>
              <a:rPr lang="en-US" sz="2800" dirty="0"/>
              <a:t>Figures (Figure 1) should advance the points you’re making in the text</a:t>
            </a:r>
          </a:p>
          <a:p>
            <a:pPr marL="342900" indent="-342900">
              <a:spcAft>
                <a:spcPts val="1200"/>
              </a:spcAft>
              <a:buFont typeface="Arial" panose="020B0604020202020204" pitchFamily="34" charset="0"/>
              <a:buChar char="•"/>
            </a:pPr>
            <a:r>
              <a:rPr lang="en-US" sz="2800" dirty="0"/>
              <a:t>Ensure images and figures are sufficiently high resolution for enlargement</a:t>
            </a:r>
          </a:p>
        </p:txBody>
      </p:sp>
      <p:sp>
        <p:nvSpPr>
          <p:cNvPr id="31" name="TextBox 30">
            <a:extLst>
              <a:ext uri="{FF2B5EF4-FFF2-40B4-BE49-F238E27FC236}">
                <a16:creationId xmlns:a16="http://schemas.microsoft.com/office/drawing/2014/main" id="{1F135A78-9B43-653E-DEE3-E41DBC1378E9}"/>
              </a:ext>
            </a:extLst>
          </p:cNvPr>
          <p:cNvSpPr txBox="1"/>
          <p:nvPr/>
        </p:nvSpPr>
        <p:spPr>
          <a:xfrm>
            <a:off x="29979303" y="9600641"/>
            <a:ext cx="12826099" cy="1538883"/>
          </a:xfrm>
          <a:prstGeom prst="rect">
            <a:avLst/>
          </a:prstGeom>
          <a:noFill/>
        </p:spPr>
        <p:txBody>
          <a:bodyPr wrap="square" rtlCol="0">
            <a:spAutoFit/>
          </a:bodyPr>
          <a:lstStyle/>
          <a:p>
            <a:pPr>
              <a:spcAft>
                <a:spcPts val="1200"/>
              </a:spcAft>
            </a:pPr>
            <a:r>
              <a:rPr lang="en-US" sz="2800" b="1" dirty="0"/>
              <a:t>WSU color branding quick guide. </a:t>
            </a:r>
          </a:p>
          <a:p>
            <a:pPr>
              <a:spcAft>
                <a:spcPts val="1200"/>
              </a:spcAft>
            </a:pPr>
            <a:r>
              <a:rPr lang="en-US" sz="2800" dirty="0"/>
              <a:t>For detailed information about WSU color branding, please visit the FAQ section on our website and </a:t>
            </a:r>
            <a:r>
              <a:rPr lang="en-US" sz="2800" dirty="0">
                <a:hlinkClick r:id="rId2"/>
              </a:rPr>
              <a:t>select the WSU color under the WSU branding section</a:t>
            </a:r>
            <a:r>
              <a:rPr lang="en-US" sz="2800" dirty="0"/>
              <a:t>.</a:t>
            </a:r>
          </a:p>
        </p:txBody>
      </p:sp>
      <p:sp>
        <p:nvSpPr>
          <p:cNvPr id="21" name="TextBox 20">
            <a:extLst>
              <a:ext uri="{FF2B5EF4-FFF2-40B4-BE49-F238E27FC236}">
                <a16:creationId xmlns:a16="http://schemas.microsoft.com/office/drawing/2014/main" id="{1CF4978F-67D3-B2F8-9F5F-A2B83F85B329}"/>
              </a:ext>
            </a:extLst>
          </p:cNvPr>
          <p:cNvSpPr txBox="1"/>
          <p:nvPr/>
        </p:nvSpPr>
        <p:spPr>
          <a:xfrm>
            <a:off x="29979303" y="14907101"/>
            <a:ext cx="12634665" cy="523220"/>
          </a:xfrm>
          <a:prstGeom prst="rect">
            <a:avLst/>
          </a:prstGeom>
          <a:noFill/>
        </p:spPr>
        <p:txBody>
          <a:bodyPr wrap="square" rtlCol="0">
            <a:spAutoFit/>
          </a:bodyPr>
          <a:lstStyle/>
          <a:p>
            <a:pPr>
              <a:spcAft>
                <a:spcPts val="1200"/>
              </a:spcAft>
            </a:pPr>
            <a:r>
              <a:rPr lang="en-US" sz="2800" dirty="0"/>
              <a:t>Below are 3 accent gradients you can use as part of the WSU color branding.</a:t>
            </a:r>
          </a:p>
        </p:txBody>
      </p:sp>
      <p:sp>
        <p:nvSpPr>
          <p:cNvPr id="32" name="TextBox 31">
            <a:extLst>
              <a:ext uri="{FF2B5EF4-FFF2-40B4-BE49-F238E27FC236}">
                <a16:creationId xmlns:a16="http://schemas.microsoft.com/office/drawing/2014/main" id="{32B112F1-947D-9449-191C-C19E2034627E}"/>
              </a:ext>
            </a:extLst>
          </p:cNvPr>
          <p:cNvSpPr txBox="1"/>
          <p:nvPr/>
        </p:nvSpPr>
        <p:spPr>
          <a:xfrm>
            <a:off x="29979303" y="16837736"/>
            <a:ext cx="12634665" cy="1384995"/>
          </a:xfrm>
          <a:prstGeom prst="rect">
            <a:avLst/>
          </a:prstGeom>
          <a:noFill/>
        </p:spPr>
        <p:txBody>
          <a:bodyPr wrap="square" rtlCol="0">
            <a:spAutoFit/>
          </a:bodyPr>
          <a:lstStyle/>
          <a:p>
            <a:pPr>
              <a:spcAft>
                <a:spcPts val="1200"/>
              </a:spcAft>
            </a:pPr>
            <a:r>
              <a:rPr lang="en-US" sz="2800" b="1" dirty="0"/>
              <a:t>High resolution WSU logos. </a:t>
            </a:r>
            <a:r>
              <a:rPr lang="en-US" sz="2800" dirty="0"/>
              <a:t>Proportionally scaled down. If you need to enlarge, please LOCK ASPECT RATIO in the shape format tab! Do not stretch or scale without aspect ratio selected or scale above 100%.</a:t>
            </a:r>
          </a:p>
        </p:txBody>
      </p:sp>
      <p:sp>
        <p:nvSpPr>
          <p:cNvPr id="39" name="TextBox 38">
            <a:extLst>
              <a:ext uri="{FF2B5EF4-FFF2-40B4-BE49-F238E27FC236}">
                <a16:creationId xmlns:a16="http://schemas.microsoft.com/office/drawing/2014/main" id="{FDAB4D4C-4CF4-7CA2-10C4-4AB31508932F}"/>
              </a:ext>
            </a:extLst>
          </p:cNvPr>
          <p:cNvSpPr txBox="1"/>
          <p:nvPr/>
        </p:nvSpPr>
        <p:spPr>
          <a:xfrm>
            <a:off x="15579563" y="29242271"/>
            <a:ext cx="5072008" cy="1255728"/>
          </a:xfrm>
          <a:prstGeom prst="rect">
            <a:avLst/>
          </a:prstGeom>
          <a:noFill/>
        </p:spPr>
        <p:txBody>
          <a:bodyPr wrap="square" rtlCol="0">
            <a:spAutoFit/>
          </a:bodyPr>
          <a:lstStyle/>
          <a:p>
            <a:r>
              <a:rPr lang="en-US" dirty="0"/>
              <a:t>Figure 1 - reference figures in your poster. Suggested caption text size is 18 point </a:t>
            </a:r>
          </a:p>
        </p:txBody>
      </p:sp>
      <p:graphicFrame>
        <p:nvGraphicFramePr>
          <p:cNvPr id="23" name="Chart 22" descr="chart">
            <a:extLst>
              <a:ext uri="{FF2B5EF4-FFF2-40B4-BE49-F238E27FC236}">
                <a16:creationId xmlns:a16="http://schemas.microsoft.com/office/drawing/2014/main" id="{A0021DD2-4CA2-3FD6-5071-6918CBD49CA2}"/>
              </a:ext>
            </a:extLst>
          </p:cNvPr>
          <p:cNvGraphicFramePr/>
          <p:nvPr>
            <p:extLst>
              <p:ext uri="{D42A27DB-BD31-4B8C-83A1-F6EECF244321}">
                <p14:modId xmlns:p14="http://schemas.microsoft.com/office/powerpoint/2010/main" val="2495043147"/>
              </p:ext>
            </p:extLst>
          </p:nvPr>
        </p:nvGraphicFramePr>
        <p:xfrm>
          <a:off x="22355101" y="25862980"/>
          <a:ext cx="4864488" cy="3715617"/>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24">
            <a:extLst>
              <a:ext uri="{FF2B5EF4-FFF2-40B4-BE49-F238E27FC236}">
                <a16:creationId xmlns:a16="http://schemas.microsoft.com/office/drawing/2014/main" id="{40E5EEB8-B795-4B45-F541-60A7AB416B39}"/>
              </a:ext>
            </a:extLst>
          </p:cNvPr>
          <p:cNvSpPr txBox="1"/>
          <p:nvPr/>
        </p:nvSpPr>
        <p:spPr>
          <a:xfrm>
            <a:off x="29979303" y="28006896"/>
            <a:ext cx="12634665" cy="2246769"/>
          </a:xfrm>
          <a:prstGeom prst="rect">
            <a:avLst/>
          </a:prstGeom>
          <a:noFill/>
        </p:spPr>
        <p:txBody>
          <a:bodyPr wrap="square" rtlCol="0">
            <a:spAutoFit/>
          </a:bodyPr>
          <a:lstStyle/>
          <a:p>
            <a:pPr>
              <a:spcAft>
                <a:spcPts val="1200"/>
              </a:spcAft>
            </a:pPr>
            <a:r>
              <a:rPr lang="en-US" sz="2800" b="1" i="1" dirty="0"/>
              <a:t>We hope you find these tips helpful! </a:t>
            </a:r>
            <a:r>
              <a:rPr lang="en-US" sz="2800" dirty="0"/>
              <a:t>If you have any questions, please call the department of Medical Communications at Wayne State University School of Medicine at 313-577-1482 or email </a:t>
            </a:r>
            <a:r>
              <a:rPr lang="en-US" sz="2800" dirty="0">
                <a:hlinkClick r:id="rId6"/>
              </a:rPr>
              <a:t>medcom@med.wayne.edu</a:t>
            </a:r>
            <a:r>
              <a:rPr lang="en-US" sz="2800" dirty="0"/>
              <a:t> We are open Monday through Friday, 8:30 a.m. through 5 p.m. and closed for university recognized holidays.</a:t>
            </a:r>
          </a:p>
        </p:txBody>
      </p:sp>
      <p:sp>
        <p:nvSpPr>
          <p:cNvPr id="26" name="Rectangle 25">
            <a:extLst>
              <a:ext uri="{FF2B5EF4-FFF2-40B4-BE49-F238E27FC236}">
                <a16:creationId xmlns:a16="http://schemas.microsoft.com/office/drawing/2014/main" id="{7A5AE362-87D8-75AF-4864-C512DF22D7CE}"/>
              </a:ext>
            </a:extLst>
          </p:cNvPr>
          <p:cNvSpPr/>
          <p:nvPr/>
        </p:nvSpPr>
        <p:spPr bwMode="auto">
          <a:xfrm>
            <a:off x="29979303" y="12138763"/>
            <a:ext cx="3715795" cy="2567838"/>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3762375" fontAlgn="base">
              <a:spcBef>
                <a:spcPct val="0"/>
              </a:spcBef>
              <a:spcAft>
                <a:spcPct val="0"/>
              </a:spcAft>
            </a:pPr>
            <a:r>
              <a:rPr lang="en-US" sz="2800" dirty="0">
                <a:solidFill>
                  <a:schemeClr val="bg1"/>
                </a:solidFill>
              </a:rPr>
              <a:t>WSU primary green</a:t>
            </a:r>
          </a:p>
          <a:p>
            <a:pPr algn="ctr" defTabSz="3762375" fontAlgn="base">
              <a:spcBef>
                <a:spcPct val="0"/>
              </a:spcBef>
              <a:spcAft>
                <a:spcPct val="0"/>
              </a:spcAft>
            </a:pPr>
            <a:r>
              <a:rPr lang="nn-NO" sz="2800" dirty="0">
                <a:solidFill>
                  <a:schemeClr val="bg1"/>
                </a:solidFill>
              </a:rPr>
              <a:t>hex (#0c5449)</a:t>
            </a:r>
            <a:br>
              <a:rPr lang="nn-NO" sz="2800" dirty="0">
                <a:solidFill>
                  <a:schemeClr val="bg1"/>
                </a:solidFill>
              </a:rPr>
            </a:br>
            <a:r>
              <a:rPr lang="nn-NO" sz="2800" dirty="0">
                <a:solidFill>
                  <a:schemeClr val="bg1"/>
                </a:solidFill>
              </a:rPr>
              <a:t>rgb (12, 84, 73)</a:t>
            </a:r>
            <a:endParaRPr lang="en-US" sz="2800" dirty="0">
              <a:solidFill>
                <a:schemeClr val="bg1"/>
              </a:solidFill>
            </a:endParaRPr>
          </a:p>
        </p:txBody>
      </p:sp>
      <p:sp>
        <p:nvSpPr>
          <p:cNvPr id="27" name="Rectangle 26">
            <a:extLst>
              <a:ext uri="{FF2B5EF4-FFF2-40B4-BE49-F238E27FC236}">
                <a16:creationId xmlns:a16="http://schemas.microsoft.com/office/drawing/2014/main" id="{72D19F4A-C6AA-676D-B788-694CD4EC3B10}"/>
              </a:ext>
            </a:extLst>
          </p:cNvPr>
          <p:cNvSpPr/>
          <p:nvPr/>
        </p:nvSpPr>
        <p:spPr bwMode="auto">
          <a:xfrm>
            <a:off x="34438738" y="12138763"/>
            <a:ext cx="3715795" cy="256783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3762375" fontAlgn="base">
              <a:spcBef>
                <a:spcPct val="0"/>
              </a:spcBef>
              <a:spcAft>
                <a:spcPct val="0"/>
              </a:spcAft>
            </a:pPr>
            <a:r>
              <a:rPr lang="en-US" sz="2800" dirty="0">
                <a:solidFill>
                  <a:srgbClr val="093F39"/>
                </a:solidFill>
              </a:rPr>
              <a:t>WSU primary yellow</a:t>
            </a:r>
          </a:p>
          <a:p>
            <a:pPr algn="ctr" defTabSz="3762375" fontAlgn="base">
              <a:spcBef>
                <a:spcPct val="0"/>
              </a:spcBef>
              <a:spcAft>
                <a:spcPct val="0"/>
              </a:spcAft>
            </a:pPr>
            <a:r>
              <a:rPr lang="en-US" sz="2800" dirty="0">
                <a:solidFill>
                  <a:srgbClr val="093F39"/>
                </a:solidFill>
              </a:rPr>
              <a:t>hex (#ffcc33)</a:t>
            </a:r>
            <a:br>
              <a:rPr lang="en-US" sz="2800" dirty="0">
                <a:solidFill>
                  <a:srgbClr val="093F39"/>
                </a:solidFill>
              </a:rPr>
            </a:br>
            <a:r>
              <a:rPr lang="en-US" sz="2800" dirty="0" err="1">
                <a:solidFill>
                  <a:srgbClr val="093F39"/>
                </a:solidFill>
              </a:rPr>
              <a:t>rgb</a:t>
            </a:r>
            <a:r>
              <a:rPr lang="en-US" sz="2800" dirty="0">
                <a:solidFill>
                  <a:srgbClr val="093F39"/>
                </a:solidFill>
              </a:rPr>
              <a:t> (255, 204, 51)</a:t>
            </a:r>
          </a:p>
        </p:txBody>
      </p:sp>
      <p:sp>
        <p:nvSpPr>
          <p:cNvPr id="28" name="Rectangle 27">
            <a:extLst>
              <a:ext uri="{FF2B5EF4-FFF2-40B4-BE49-F238E27FC236}">
                <a16:creationId xmlns:a16="http://schemas.microsoft.com/office/drawing/2014/main" id="{8F42DE1D-6801-34FA-4010-E9D73590D065}"/>
              </a:ext>
            </a:extLst>
          </p:cNvPr>
          <p:cNvSpPr/>
          <p:nvPr/>
        </p:nvSpPr>
        <p:spPr bwMode="auto">
          <a:xfrm>
            <a:off x="38898173" y="12138763"/>
            <a:ext cx="3715795" cy="2567838"/>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3762375" fontAlgn="base">
              <a:spcBef>
                <a:spcPct val="0"/>
              </a:spcBef>
              <a:spcAft>
                <a:spcPct val="0"/>
              </a:spcAft>
            </a:pPr>
            <a:r>
              <a:rPr lang="en-US" sz="2800" dirty="0">
                <a:solidFill>
                  <a:srgbClr val="093F39"/>
                </a:solidFill>
              </a:rPr>
              <a:t>Grey accent</a:t>
            </a:r>
          </a:p>
          <a:p>
            <a:pPr algn="ctr" defTabSz="3762375" fontAlgn="base">
              <a:spcBef>
                <a:spcPct val="0"/>
              </a:spcBef>
              <a:spcAft>
                <a:spcPct val="0"/>
              </a:spcAft>
            </a:pPr>
            <a:r>
              <a:rPr lang="nn-NO" sz="2800" dirty="0">
                <a:solidFill>
                  <a:srgbClr val="093F39"/>
                </a:solidFill>
              </a:rPr>
              <a:t>hex (#d9d9d9)</a:t>
            </a:r>
            <a:br>
              <a:rPr lang="nn-NO" sz="2800" dirty="0">
                <a:solidFill>
                  <a:srgbClr val="093F39"/>
                </a:solidFill>
              </a:rPr>
            </a:br>
            <a:r>
              <a:rPr lang="nn-NO" sz="2800" dirty="0">
                <a:solidFill>
                  <a:srgbClr val="093F39"/>
                </a:solidFill>
              </a:rPr>
              <a:t>rgb (217, 217, 217)</a:t>
            </a:r>
            <a:endParaRPr lang="en-US" sz="2800" dirty="0">
              <a:solidFill>
                <a:srgbClr val="093F39"/>
              </a:solidFill>
            </a:endParaRPr>
          </a:p>
        </p:txBody>
      </p:sp>
      <p:sp>
        <p:nvSpPr>
          <p:cNvPr id="29" name="Rectangle 21">
            <a:extLst>
              <a:ext uri="{FF2B5EF4-FFF2-40B4-BE49-F238E27FC236}">
                <a16:creationId xmlns:a16="http://schemas.microsoft.com/office/drawing/2014/main" id="{8C923230-874A-F19E-315C-3ADE3182EBA8}"/>
              </a:ext>
            </a:extLst>
          </p:cNvPr>
          <p:cNvSpPr>
            <a:spLocks noChangeArrowheads="1"/>
          </p:cNvSpPr>
          <p:nvPr/>
        </p:nvSpPr>
        <p:spPr bwMode="auto">
          <a:xfrm>
            <a:off x="29979304" y="24708245"/>
            <a:ext cx="12826098" cy="1030956"/>
          </a:xfrm>
          <a:prstGeom prst="rect">
            <a:avLst/>
          </a:prstGeom>
          <a:solidFill>
            <a:srgbClr val="FFCC33"/>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sp>
        <p:nvSpPr>
          <p:cNvPr id="30" name="Rectangle 21">
            <a:extLst>
              <a:ext uri="{FF2B5EF4-FFF2-40B4-BE49-F238E27FC236}">
                <a16:creationId xmlns:a16="http://schemas.microsoft.com/office/drawing/2014/main" id="{1D94BB0A-DE29-C7B3-2241-C46BBDC93EB6}"/>
              </a:ext>
            </a:extLst>
          </p:cNvPr>
          <p:cNvSpPr>
            <a:spLocks noChangeArrowheads="1"/>
          </p:cNvSpPr>
          <p:nvPr/>
        </p:nvSpPr>
        <p:spPr bwMode="auto">
          <a:xfrm>
            <a:off x="29979304" y="25842388"/>
            <a:ext cx="12826098" cy="1030956"/>
          </a:xfrm>
          <a:prstGeom prst="rect">
            <a:avLst/>
          </a:prstGeom>
          <a:solidFill>
            <a:srgbClr val="D9D9D9"/>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pic>
        <p:nvPicPr>
          <p:cNvPr id="33" name="Picture 32" descr="Wayne State University logo">
            <a:extLst>
              <a:ext uri="{FF2B5EF4-FFF2-40B4-BE49-F238E27FC236}">
                <a16:creationId xmlns:a16="http://schemas.microsoft.com/office/drawing/2014/main" id="{63982F45-2ED9-893B-4D03-E22C4638F2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82142" y="19147733"/>
            <a:ext cx="2857500" cy="2003108"/>
          </a:xfrm>
          <a:prstGeom prst="rect">
            <a:avLst/>
          </a:prstGeom>
        </p:spPr>
      </p:pic>
      <p:pic>
        <p:nvPicPr>
          <p:cNvPr id="34" name="Picture 33" descr="Wayne State University logo">
            <a:extLst>
              <a:ext uri="{FF2B5EF4-FFF2-40B4-BE49-F238E27FC236}">
                <a16:creationId xmlns:a16="http://schemas.microsoft.com/office/drawing/2014/main" id="{40E6BD4A-43AE-C6EF-397B-EEEA1D7680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809886" y="19273637"/>
            <a:ext cx="2857500" cy="2003108"/>
          </a:xfrm>
          <a:prstGeom prst="rect">
            <a:avLst/>
          </a:prstGeom>
        </p:spPr>
      </p:pic>
      <p:pic>
        <p:nvPicPr>
          <p:cNvPr id="35" name="Picture 34" descr="Wayne State University logo">
            <a:extLst>
              <a:ext uri="{FF2B5EF4-FFF2-40B4-BE49-F238E27FC236}">
                <a16:creationId xmlns:a16="http://schemas.microsoft.com/office/drawing/2014/main" id="{BB6595F2-4C54-0D71-34A5-310F5A5C03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205892" y="21465792"/>
            <a:ext cx="3810000" cy="967740"/>
          </a:xfrm>
          <a:prstGeom prst="rect">
            <a:avLst/>
          </a:prstGeom>
        </p:spPr>
      </p:pic>
      <p:pic>
        <p:nvPicPr>
          <p:cNvPr id="36" name="Picture 35" descr="Wayne State University logo">
            <a:extLst>
              <a:ext uri="{FF2B5EF4-FFF2-40B4-BE49-F238E27FC236}">
                <a16:creationId xmlns:a16="http://schemas.microsoft.com/office/drawing/2014/main" id="{9EAC9E0C-ECB3-E59F-71AE-43FAFEDE6F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333636" y="21600169"/>
            <a:ext cx="3810000" cy="967740"/>
          </a:xfrm>
          <a:prstGeom prst="rect">
            <a:avLst/>
          </a:prstGeom>
        </p:spPr>
      </p:pic>
      <p:pic>
        <p:nvPicPr>
          <p:cNvPr id="38" name="Picture 37" descr="Wayne State University Old Main building">
            <a:extLst>
              <a:ext uri="{FF2B5EF4-FFF2-40B4-BE49-F238E27FC236}">
                <a16:creationId xmlns:a16="http://schemas.microsoft.com/office/drawing/2014/main" id="{59F9F490-E983-7B51-2E23-3C726DFF9787}"/>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5668094" y="26135027"/>
            <a:ext cx="4983478" cy="3107245"/>
          </a:xfrm>
          <a:prstGeom prst="rect">
            <a:avLst/>
          </a:prstGeom>
        </p:spPr>
      </p:pic>
      <p:pic>
        <p:nvPicPr>
          <p:cNvPr id="41" name="Picture 40" descr="Wayne State University logo">
            <a:extLst>
              <a:ext uri="{FF2B5EF4-FFF2-40B4-BE49-F238E27FC236}">
                <a16:creationId xmlns:a16="http://schemas.microsoft.com/office/drawing/2014/main" id="{F5176766-3E73-BCD0-8BD5-2D3F6B15F1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0296" y="745959"/>
            <a:ext cx="7963325" cy="5582292"/>
          </a:xfrm>
          <a:prstGeom prst="rect">
            <a:avLst/>
          </a:prstGeom>
        </p:spPr>
      </p:pic>
    </p:spTree>
    <p:extLst>
      <p:ext uri="{BB962C8B-B14F-4D97-AF65-F5344CB8AC3E}">
        <p14:creationId xmlns:p14="http://schemas.microsoft.com/office/powerpoint/2010/main" val="3222075552"/>
      </p:ext>
    </p:extLst>
  </p:cSld>
  <p:clrMapOvr>
    <a:masterClrMapping/>
  </p:clrMapOvr>
</p:sld>
</file>

<file path=ppt/theme/theme1.xml><?xml version="1.0" encoding="utf-8"?>
<a:theme xmlns:a="http://schemas.openxmlformats.org/drawingml/2006/main" name="Office Theme">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TotalTime>
  <Words>762</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Lato Heavy</vt:lpstr>
      <vt:lpstr>Lato Medium</vt:lpstr>
      <vt:lpstr>Times</vt:lpstr>
      <vt:lpstr>Office Theme</vt:lpstr>
      <vt:lpstr>Title – this is a 48” x 36”  (4’ x 3’) poster, 80 point Lato title heading, legible at 16 feet away</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4x3 PowerPoint poster template</dc:title>
  <dc:subject>WSU SOM 4x3 PowerPoint poster template</dc:subject>
  <dc:creator>Medical Communications</dc:creator>
  <cp:keywords>poster scientific presentation 4x3 printing</cp:keywords>
  <cp:lastModifiedBy>Matthew Garin</cp:lastModifiedBy>
  <cp:revision>10</cp:revision>
  <dcterms:created xsi:type="dcterms:W3CDTF">2023-01-17T17:22:14Z</dcterms:created>
  <dcterms:modified xsi:type="dcterms:W3CDTF">2023-01-17T18:03:51Z</dcterms:modified>
  <cp:category>poster template</cp:category>
</cp:coreProperties>
</file>