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329184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18" d="100"/>
          <a:sy n="18" d="100"/>
        </p:scale>
        <p:origin x="1397" y="12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CE9-47AC-9434-1C236789D48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CE9-47AC-9434-1C236789D48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CE9-47AC-9434-1C236789D48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3365" y="301010"/>
            <a:ext cx="36737564" cy="2803523"/>
          </a:xfrm>
        </p:spPr>
        <p:txBody>
          <a:bodyPr/>
          <a:lstStyle>
            <a:lvl1pPr>
              <a:defRPr sz="10666">
                <a:solidFill>
                  <a:schemeClr val="bg1"/>
                </a:solidFill>
              </a:defRPr>
            </a:lvl1pPr>
          </a:lstStyle>
          <a:p>
            <a:r>
              <a:rPr lang="en-US" dirty="0"/>
              <a:t>Title</a:t>
            </a:r>
          </a:p>
        </p:txBody>
      </p:sp>
      <p:sp>
        <p:nvSpPr>
          <p:cNvPr id="3" name="Subtitle 2"/>
          <p:cNvSpPr>
            <a:spLocks noGrp="1"/>
          </p:cNvSpPr>
          <p:nvPr>
            <p:ph type="subTitle" idx="1" hasCustomPrompt="1"/>
          </p:nvPr>
        </p:nvSpPr>
        <p:spPr>
          <a:xfrm>
            <a:off x="6583363" y="3588388"/>
            <a:ext cx="36737564" cy="2803523"/>
          </a:xfrm>
        </p:spPr>
        <p:txBody>
          <a:bodyPr/>
          <a:lstStyle>
            <a:lvl1pPr marL="0" indent="0" algn="ctr">
              <a:buNone/>
              <a:defRPr sz="7200">
                <a:solidFill>
                  <a:schemeClr val="bg1"/>
                </a:solidFill>
              </a:defRPr>
            </a:lvl1pPr>
            <a:lvl2pPr marL="391841" indent="0" algn="ctr">
              <a:buNone/>
              <a:defRPr/>
            </a:lvl2pPr>
            <a:lvl3pPr marL="783682" indent="0" algn="ctr">
              <a:buNone/>
              <a:defRPr/>
            </a:lvl3pPr>
            <a:lvl4pPr marL="1175523" indent="0" algn="ctr">
              <a:buNone/>
              <a:defRPr/>
            </a:lvl4pPr>
            <a:lvl5pPr marL="1567365" indent="0" algn="ctr">
              <a:buNone/>
              <a:defRPr/>
            </a:lvl5pPr>
            <a:lvl6pPr marL="1959206" indent="0" algn="ctr">
              <a:buNone/>
              <a:defRPr/>
            </a:lvl6pPr>
            <a:lvl7pPr marL="2351047" indent="0" algn="ctr">
              <a:buNone/>
              <a:defRPr/>
            </a:lvl7pPr>
            <a:lvl8pPr marL="2742887" indent="0" algn="ctr">
              <a:buNone/>
              <a:defRPr/>
            </a:lvl8pPr>
            <a:lvl9pPr marL="3134728"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1"/>
            <a:ext cx="43891200" cy="7106735"/>
          </a:xfrm>
          <a:prstGeom prst="rect">
            <a:avLst/>
          </a:prstGeom>
          <a:solidFill>
            <a:srgbClr val="0C5449"/>
          </a:solidFill>
          <a:ln>
            <a:noFill/>
          </a:ln>
          <a:effectLst/>
        </p:spPr>
        <p:txBody>
          <a:bodyPr lIns="98991" tIns="49496" rIns="98991" bIns="49496" anchor="ctr"/>
          <a:lstStyle/>
          <a:p>
            <a:pPr algn="ctr" defTabSz="3224526"/>
            <a:endParaRPr lang="en-US" sz="4133" i="1" dirty="0">
              <a:solidFill>
                <a:schemeClr val="bg1"/>
              </a:solidFill>
            </a:endParaRPr>
          </a:p>
        </p:txBody>
      </p:sp>
      <p:sp>
        <p:nvSpPr>
          <p:cNvPr id="1026" name="Rectangle 2"/>
          <p:cNvSpPr>
            <a:spLocks noGrp="1" noChangeArrowheads="1"/>
          </p:cNvSpPr>
          <p:nvPr>
            <p:ph type="title"/>
          </p:nvPr>
        </p:nvSpPr>
        <p:spPr bwMode="auto">
          <a:xfrm>
            <a:off x="7715420" y="1317626"/>
            <a:ext cx="3398185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5513" y="7680328"/>
            <a:ext cx="39501763" cy="2172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1"/>
            <a:ext cx="102409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3224526">
              <a:defRPr sz="4933"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7113" y="29978351"/>
            <a:ext cx="138985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3224526">
              <a:defRPr sz="4933"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6313" y="29978351"/>
            <a:ext cx="102409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3224526">
              <a:defRPr sz="4933"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32599993"/>
            <a:ext cx="43891200" cy="351968"/>
          </a:xfrm>
          <a:prstGeom prst="rect">
            <a:avLst/>
          </a:prstGeom>
          <a:solidFill>
            <a:srgbClr val="0C5449"/>
          </a:solidFill>
          <a:ln>
            <a:noFill/>
          </a:ln>
          <a:effectLst/>
        </p:spPr>
        <p:txBody>
          <a:bodyPr lIns="98991" tIns="49496" rIns="98991" bIns="49496" anchor="ctr"/>
          <a:lstStyle/>
          <a:p>
            <a:pPr algn="ctr" defTabSz="3224526"/>
            <a:endParaRPr lang="en-US" sz="4133"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7106736"/>
            <a:ext cx="43891200" cy="137160"/>
          </a:xfrm>
          <a:prstGeom prst="rect">
            <a:avLst/>
          </a:prstGeom>
          <a:solidFill>
            <a:schemeClr val="accent2"/>
          </a:solidFill>
          <a:ln>
            <a:noFill/>
          </a:ln>
          <a:effectLst/>
        </p:spPr>
        <p:txBody>
          <a:bodyPr lIns="98991" tIns="49496" rIns="98991" bIns="49496" anchor="ctr"/>
          <a:lstStyle/>
          <a:p>
            <a:pPr algn="ctr" defTabSz="3224526"/>
            <a:endParaRPr lang="en-US" sz="4133" i="1" dirty="0">
              <a:solidFill>
                <a:schemeClr val="bg1"/>
              </a:solidFill>
            </a:endParaRPr>
          </a:p>
        </p:txBody>
      </p:sp>
      <p:pic>
        <p:nvPicPr>
          <p:cNvPr id="13" name="Picture 12" descr="Wayne State University School of Medicine ">
            <a:extLst>
              <a:ext uri="{FF2B5EF4-FFF2-40B4-BE49-F238E27FC236}">
                <a16:creationId xmlns:a16="http://schemas.microsoft.com/office/drawing/2014/main" id="{144494C2-B28C-64C1-71FE-C8E9AA648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77" y="1056164"/>
            <a:ext cx="7048500" cy="4939056"/>
          </a:xfrm>
          <a:prstGeom prst="rect">
            <a:avLst/>
          </a:prstGeom>
        </p:spPr>
      </p:pic>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224526" rtl="0" eaLnBrk="0" fontAlgn="base" hangingPunct="0">
        <a:spcBef>
          <a:spcPct val="0"/>
        </a:spcBef>
        <a:spcAft>
          <a:spcPct val="0"/>
        </a:spcAft>
        <a:defRPr sz="10666">
          <a:solidFill>
            <a:schemeClr val="bg1"/>
          </a:solidFill>
          <a:latin typeface="+mj-lt"/>
          <a:ea typeface="+mj-ea"/>
          <a:cs typeface="+mj-cs"/>
        </a:defRPr>
      </a:lvl1pPr>
      <a:lvl2pPr algn="ctr" defTabSz="3224526" rtl="0" eaLnBrk="0" fontAlgn="base" hangingPunct="0">
        <a:spcBef>
          <a:spcPct val="0"/>
        </a:spcBef>
        <a:spcAft>
          <a:spcPct val="0"/>
        </a:spcAft>
        <a:defRPr sz="15466">
          <a:solidFill>
            <a:schemeClr val="tx2"/>
          </a:solidFill>
          <a:latin typeface="Arial" pitchFamily="34" charset="0"/>
        </a:defRPr>
      </a:lvl2pPr>
      <a:lvl3pPr algn="ctr" defTabSz="3224526" rtl="0" eaLnBrk="0" fontAlgn="base" hangingPunct="0">
        <a:spcBef>
          <a:spcPct val="0"/>
        </a:spcBef>
        <a:spcAft>
          <a:spcPct val="0"/>
        </a:spcAft>
        <a:defRPr sz="15466">
          <a:solidFill>
            <a:schemeClr val="tx2"/>
          </a:solidFill>
          <a:latin typeface="Arial" pitchFamily="34" charset="0"/>
        </a:defRPr>
      </a:lvl3pPr>
      <a:lvl4pPr algn="ctr" defTabSz="3224526" rtl="0" eaLnBrk="0" fontAlgn="base" hangingPunct="0">
        <a:spcBef>
          <a:spcPct val="0"/>
        </a:spcBef>
        <a:spcAft>
          <a:spcPct val="0"/>
        </a:spcAft>
        <a:defRPr sz="15466">
          <a:solidFill>
            <a:schemeClr val="tx2"/>
          </a:solidFill>
          <a:latin typeface="Arial" pitchFamily="34" charset="0"/>
        </a:defRPr>
      </a:lvl4pPr>
      <a:lvl5pPr algn="ctr" defTabSz="3224526" rtl="0" eaLnBrk="0" fontAlgn="base" hangingPunct="0">
        <a:spcBef>
          <a:spcPct val="0"/>
        </a:spcBef>
        <a:spcAft>
          <a:spcPct val="0"/>
        </a:spcAft>
        <a:defRPr sz="15466">
          <a:solidFill>
            <a:schemeClr val="tx2"/>
          </a:solidFill>
          <a:latin typeface="Arial" pitchFamily="34" charset="0"/>
        </a:defRPr>
      </a:lvl5pPr>
      <a:lvl6pPr marL="391841" algn="ctr" defTabSz="3224526" rtl="0" fontAlgn="base">
        <a:spcBef>
          <a:spcPct val="0"/>
        </a:spcBef>
        <a:spcAft>
          <a:spcPct val="0"/>
        </a:spcAft>
        <a:defRPr sz="15466">
          <a:solidFill>
            <a:schemeClr val="tx2"/>
          </a:solidFill>
          <a:latin typeface="Arial" pitchFamily="34" charset="0"/>
        </a:defRPr>
      </a:lvl6pPr>
      <a:lvl7pPr marL="783682" algn="ctr" defTabSz="3224526" rtl="0" fontAlgn="base">
        <a:spcBef>
          <a:spcPct val="0"/>
        </a:spcBef>
        <a:spcAft>
          <a:spcPct val="0"/>
        </a:spcAft>
        <a:defRPr sz="15466">
          <a:solidFill>
            <a:schemeClr val="tx2"/>
          </a:solidFill>
          <a:latin typeface="Arial" pitchFamily="34" charset="0"/>
        </a:defRPr>
      </a:lvl7pPr>
      <a:lvl8pPr marL="1175523" algn="ctr" defTabSz="3224526" rtl="0" fontAlgn="base">
        <a:spcBef>
          <a:spcPct val="0"/>
        </a:spcBef>
        <a:spcAft>
          <a:spcPct val="0"/>
        </a:spcAft>
        <a:defRPr sz="15466">
          <a:solidFill>
            <a:schemeClr val="tx2"/>
          </a:solidFill>
          <a:latin typeface="Arial" pitchFamily="34" charset="0"/>
        </a:defRPr>
      </a:lvl8pPr>
      <a:lvl9pPr marL="1567365" algn="ctr" defTabSz="3224526" rtl="0" fontAlgn="base">
        <a:spcBef>
          <a:spcPct val="0"/>
        </a:spcBef>
        <a:spcAft>
          <a:spcPct val="0"/>
        </a:spcAft>
        <a:defRPr sz="15466">
          <a:solidFill>
            <a:schemeClr val="tx2"/>
          </a:solidFill>
          <a:latin typeface="Arial" pitchFamily="34" charset="0"/>
        </a:defRPr>
      </a:lvl9pPr>
    </p:titleStyle>
    <p:bodyStyle>
      <a:lvl1pPr marL="1210898" indent="-1210898" algn="l" defTabSz="3224526" rtl="0" eaLnBrk="0" fontAlgn="base" hangingPunct="0">
        <a:spcBef>
          <a:spcPct val="20000"/>
        </a:spcBef>
        <a:spcAft>
          <a:spcPct val="0"/>
        </a:spcAft>
        <a:buChar char="•"/>
        <a:defRPr sz="11200">
          <a:solidFill>
            <a:schemeClr val="tx1"/>
          </a:solidFill>
          <a:latin typeface="+mn-lt"/>
          <a:ea typeface="+mn-ea"/>
          <a:cs typeface="+mn-cs"/>
        </a:defRPr>
      </a:lvl1pPr>
      <a:lvl2pPr marL="2619077" indent="-1006813" algn="l" defTabSz="3224526" rtl="0" eaLnBrk="0" fontAlgn="base" hangingPunct="0">
        <a:spcBef>
          <a:spcPct val="20000"/>
        </a:spcBef>
        <a:spcAft>
          <a:spcPct val="0"/>
        </a:spcAft>
        <a:buChar char="–"/>
        <a:defRPr sz="9866">
          <a:solidFill>
            <a:schemeClr val="tx1"/>
          </a:solidFill>
          <a:latin typeface="+mn-lt"/>
        </a:defRPr>
      </a:lvl2pPr>
      <a:lvl3pPr marL="4029977" indent="-805451" algn="l" defTabSz="3224526" rtl="0" eaLnBrk="0" fontAlgn="base" hangingPunct="0">
        <a:spcBef>
          <a:spcPct val="20000"/>
        </a:spcBef>
        <a:spcAft>
          <a:spcPct val="0"/>
        </a:spcAft>
        <a:buChar char="•"/>
        <a:defRPr sz="8400">
          <a:solidFill>
            <a:schemeClr val="tx1"/>
          </a:solidFill>
          <a:latin typeface="+mn-lt"/>
        </a:defRPr>
      </a:lvl3pPr>
      <a:lvl4pPr marL="5642240" indent="-806812" algn="l" defTabSz="3224526" rtl="0" eaLnBrk="0" fontAlgn="base" hangingPunct="0">
        <a:spcBef>
          <a:spcPct val="20000"/>
        </a:spcBef>
        <a:spcAft>
          <a:spcPct val="0"/>
        </a:spcAft>
        <a:buChar char="–"/>
        <a:defRPr sz="7066">
          <a:solidFill>
            <a:schemeClr val="tx1"/>
          </a:solidFill>
          <a:latin typeface="+mn-lt"/>
        </a:defRPr>
      </a:lvl4pPr>
      <a:lvl5pPr marL="7254503" indent="-806812" algn="l" defTabSz="3224526" rtl="0" eaLnBrk="0" fontAlgn="base" hangingPunct="0">
        <a:spcBef>
          <a:spcPct val="20000"/>
        </a:spcBef>
        <a:spcAft>
          <a:spcPct val="0"/>
        </a:spcAft>
        <a:buChar char="»"/>
        <a:defRPr sz="7066">
          <a:solidFill>
            <a:schemeClr val="tx1"/>
          </a:solidFill>
          <a:latin typeface="+mn-lt"/>
        </a:defRPr>
      </a:lvl5pPr>
      <a:lvl6pPr marL="7646344" indent="-806812" algn="l" defTabSz="3224526" rtl="0" fontAlgn="base">
        <a:spcBef>
          <a:spcPct val="20000"/>
        </a:spcBef>
        <a:spcAft>
          <a:spcPct val="0"/>
        </a:spcAft>
        <a:buChar char="»"/>
        <a:defRPr sz="7066">
          <a:solidFill>
            <a:schemeClr val="tx1"/>
          </a:solidFill>
          <a:latin typeface="+mn-lt"/>
        </a:defRPr>
      </a:lvl6pPr>
      <a:lvl7pPr marL="8038184" indent="-806812" algn="l" defTabSz="3224526" rtl="0" fontAlgn="base">
        <a:spcBef>
          <a:spcPct val="20000"/>
        </a:spcBef>
        <a:spcAft>
          <a:spcPct val="0"/>
        </a:spcAft>
        <a:buChar char="»"/>
        <a:defRPr sz="7066">
          <a:solidFill>
            <a:schemeClr val="tx1"/>
          </a:solidFill>
          <a:latin typeface="+mn-lt"/>
        </a:defRPr>
      </a:lvl7pPr>
      <a:lvl8pPr marL="8430025" indent="-806812" algn="l" defTabSz="3224526" rtl="0" fontAlgn="base">
        <a:spcBef>
          <a:spcPct val="20000"/>
        </a:spcBef>
        <a:spcAft>
          <a:spcPct val="0"/>
        </a:spcAft>
        <a:buChar char="»"/>
        <a:defRPr sz="7066">
          <a:solidFill>
            <a:schemeClr val="tx1"/>
          </a:solidFill>
          <a:latin typeface="+mn-lt"/>
        </a:defRPr>
      </a:lvl8pPr>
      <a:lvl9pPr marL="8821866" indent="-806812" algn="l" defTabSz="3224526" rtl="0" fontAlgn="base">
        <a:spcBef>
          <a:spcPct val="20000"/>
        </a:spcBef>
        <a:spcAft>
          <a:spcPct val="0"/>
        </a:spcAft>
        <a:buChar char="»"/>
        <a:defRPr sz="7066">
          <a:solidFill>
            <a:schemeClr val="tx1"/>
          </a:solidFill>
          <a:latin typeface="+mn-lt"/>
        </a:defRPr>
      </a:lvl9pPr>
    </p:bodyStyle>
    <p:otherStyle>
      <a:defPPr>
        <a:defRPr lang="en-US"/>
      </a:defPPr>
      <a:lvl1pPr marL="0" algn="l" defTabSz="783682" rtl="0" eaLnBrk="1" latinLnBrk="0" hangingPunct="1">
        <a:defRPr sz="1600" kern="1200">
          <a:solidFill>
            <a:schemeClr val="tx1"/>
          </a:solidFill>
          <a:latin typeface="+mn-lt"/>
          <a:ea typeface="+mn-ea"/>
          <a:cs typeface="+mn-cs"/>
        </a:defRPr>
      </a:lvl1pPr>
      <a:lvl2pPr marL="391841" algn="l" defTabSz="783682" rtl="0" eaLnBrk="1" latinLnBrk="0" hangingPunct="1">
        <a:defRPr sz="1600" kern="1200">
          <a:solidFill>
            <a:schemeClr val="tx1"/>
          </a:solidFill>
          <a:latin typeface="+mn-lt"/>
          <a:ea typeface="+mn-ea"/>
          <a:cs typeface="+mn-cs"/>
        </a:defRPr>
      </a:lvl2pPr>
      <a:lvl3pPr marL="783682" algn="l" defTabSz="783682" rtl="0" eaLnBrk="1" latinLnBrk="0" hangingPunct="1">
        <a:defRPr sz="1600" kern="1200">
          <a:solidFill>
            <a:schemeClr val="tx1"/>
          </a:solidFill>
          <a:latin typeface="+mn-lt"/>
          <a:ea typeface="+mn-ea"/>
          <a:cs typeface="+mn-cs"/>
        </a:defRPr>
      </a:lvl3pPr>
      <a:lvl4pPr marL="1175523" algn="l" defTabSz="783682" rtl="0" eaLnBrk="1" latinLnBrk="0" hangingPunct="1">
        <a:defRPr sz="1600" kern="1200">
          <a:solidFill>
            <a:schemeClr val="tx1"/>
          </a:solidFill>
          <a:latin typeface="+mn-lt"/>
          <a:ea typeface="+mn-ea"/>
          <a:cs typeface="+mn-cs"/>
        </a:defRPr>
      </a:lvl4pPr>
      <a:lvl5pPr marL="1567365" algn="l" defTabSz="783682" rtl="0" eaLnBrk="1" latinLnBrk="0" hangingPunct="1">
        <a:defRPr sz="1600" kern="1200">
          <a:solidFill>
            <a:schemeClr val="tx1"/>
          </a:solidFill>
          <a:latin typeface="+mn-lt"/>
          <a:ea typeface="+mn-ea"/>
          <a:cs typeface="+mn-cs"/>
        </a:defRPr>
      </a:lvl5pPr>
      <a:lvl6pPr marL="1959206" algn="l" defTabSz="783682" rtl="0" eaLnBrk="1" latinLnBrk="0" hangingPunct="1">
        <a:defRPr sz="1600" kern="1200">
          <a:solidFill>
            <a:schemeClr val="tx1"/>
          </a:solidFill>
          <a:latin typeface="+mn-lt"/>
          <a:ea typeface="+mn-ea"/>
          <a:cs typeface="+mn-cs"/>
        </a:defRPr>
      </a:lvl6pPr>
      <a:lvl7pPr marL="2351047" algn="l" defTabSz="783682" rtl="0" eaLnBrk="1" latinLnBrk="0" hangingPunct="1">
        <a:defRPr sz="1600" kern="1200">
          <a:solidFill>
            <a:schemeClr val="tx1"/>
          </a:solidFill>
          <a:latin typeface="+mn-lt"/>
          <a:ea typeface="+mn-ea"/>
          <a:cs typeface="+mn-cs"/>
        </a:defRPr>
      </a:lvl7pPr>
      <a:lvl8pPr marL="2742887" algn="l" defTabSz="783682" rtl="0" eaLnBrk="1" latinLnBrk="0" hangingPunct="1">
        <a:defRPr sz="1600" kern="1200">
          <a:solidFill>
            <a:schemeClr val="tx1"/>
          </a:solidFill>
          <a:latin typeface="+mn-lt"/>
          <a:ea typeface="+mn-ea"/>
          <a:cs typeface="+mn-cs"/>
        </a:defRPr>
      </a:lvl8pPr>
      <a:lvl9pPr marL="3134728" algn="l" defTabSz="78368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36088320" y="18211659"/>
            <a:ext cx="6908797" cy="562270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5" fontAlgn="base">
              <a:spcBef>
                <a:spcPct val="0"/>
              </a:spcBef>
              <a:spcAft>
                <a:spcPct val="0"/>
              </a:spcAft>
            </a:pPr>
            <a:endParaRPr lang="en-US" sz="3467"/>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894080" y="7745438"/>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9585920" y="24563362"/>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5240000" y="7745438"/>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5240000" y="15845959"/>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9585920" y="7745438"/>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8349916" y="705411"/>
            <a:ext cx="34888141" cy="3223540"/>
          </a:xfrm>
        </p:spPr>
        <p:txBody>
          <a:bodyPr/>
          <a:lstStyle/>
          <a:p>
            <a:r>
              <a:rPr lang="en-US" sz="8800" dirty="0"/>
              <a:t>Title – this is a </a:t>
            </a:r>
            <a:r>
              <a:rPr lang="en-US" sz="8800" dirty="0">
                <a:solidFill>
                  <a:srgbClr val="FFCC33"/>
                </a:solidFill>
              </a:rPr>
              <a:t>48” x 36” (</a:t>
            </a:r>
            <a:r>
              <a:rPr lang="en-US" sz="8800">
                <a:solidFill>
                  <a:srgbClr val="FFCC33"/>
                </a:solidFill>
              </a:rPr>
              <a:t>4’ x 3</a:t>
            </a:r>
            <a:r>
              <a:rPr lang="en-US" sz="8800" dirty="0">
                <a:solidFill>
                  <a:srgbClr val="FFCC33"/>
                </a:solidFill>
              </a:rPr>
              <a:t>’) poster</a:t>
            </a:r>
            <a:r>
              <a:rPr lang="en-US" sz="8800" dirty="0"/>
              <a:t>, 88 point </a:t>
            </a:r>
            <a:r>
              <a:rPr lang="en-US" sz="8800" dirty="0" err="1"/>
              <a:t>Lato</a:t>
            </a:r>
            <a:r>
              <a:rPr lang="en-US" sz="8800" dirty="0"/>
              <a:t> heavy title heading, legible at 16 feet away</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8349917" y="4139345"/>
            <a:ext cx="34888139" cy="2553125"/>
          </a:xfrm>
        </p:spPr>
        <p:txBody>
          <a:bodyPr/>
          <a:lstStyle/>
          <a:p>
            <a:pPr>
              <a:spcBef>
                <a:spcPts val="0"/>
              </a:spcBef>
            </a:pPr>
            <a:r>
              <a:rPr lang="en-US" sz="5400" dirty="0"/>
              <a:t>Authors and affiliations</a:t>
            </a:r>
          </a:p>
          <a:p>
            <a:pPr>
              <a:spcBef>
                <a:spcPts val="0"/>
              </a:spcBef>
            </a:pPr>
            <a:r>
              <a:rPr lang="en-US" sz="5400" dirty="0"/>
              <a:t>54 point </a:t>
            </a:r>
            <a:r>
              <a:rPr lang="en-US" sz="5400" dirty="0" err="1"/>
              <a:t>Lato</a:t>
            </a:r>
            <a:r>
              <a:rPr lang="en-US" sz="5400" dirty="0"/>
              <a:t> medium body</a:t>
            </a:r>
          </a:p>
        </p:txBody>
      </p:sp>
      <p:sp>
        <p:nvSpPr>
          <p:cNvPr id="11" name="Rectangle 10">
            <a:extLst>
              <a:ext uri="{FF2B5EF4-FFF2-40B4-BE49-F238E27FC236}">
                <a16:creationId xmlns:a16="http://schemas.microsoft.com/office/drawing/2014/main" id="{F5C0C7A5-ED68-3C34-B44C-DB04E2FE779C}"/>
              </a:ext>
            </a:extLst>
          </p:cNvPr>
          <p:cNvSpPr/>
          <p:nvPr/>
        </p:nvSpPr>
        <p:spPr>
          <a:xfrm>
            <a:off x="34198559" y="15229234"/>
            <a:ext cx="4185920" cy="1219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2" name="Rectangle 11">
            <a:extLst>
              <a:ext uri="{FF2B5EF4-FFF2-40B4-BE49-F238E27FC236}">
                <a16:creationId xmlns:a16="http://schemas.microsoft.com/office/drawing/2014/main" id="{1019E62F-D878-3D50-4705-F057B5ED34B0}"/>
              </a:ext>
            </a:extLst>
          </p:cNvPr>
          <p:cNvSpPr/>
          <p:nvPr/>
        </p:nvSpPr>
        <p:spPr>
          <a:xfrm>
            <a:off x="38811199" y="15229234"/>
            <a:ext cx="4185920" cy="1219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3" name="Rectangle 12">
            <a:extLst>
              <a:ext uri="{FF2B5EF4-FFF2-40B4-BE49-F238E27FC236}">
                <a16:creationId xmlns:a16="http://schemas.microsoft.com/office/drawing/2014/main" id="{D8FFFD23-C2A4-AFD4-EB97-7774C61E7D11}"/>
              </a:ext>
            </a:extLst>
          </p:cNvPr>
          <p:cNvSpPr/>
          <p:nvPr/>
        </p:nvSpPr>
        <p:spPr>
          <a:xfrm>
            <a:off x="29585919" y="15229234"/>
            <a:ext cx="4185920" cy="1219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9585919" y="14389733"/>
            <a:ext cx="13411200" cy="461665"/>
          </a:xfrm>
          <a:prstGeom prst="rect">
            <a:avLst/>
          </a:prstGeom>
          <a:noFill/>
        </p:spPr>
        <p:txBody>
          <a:bodyPr wrap="square" rtlCol="0">
            <a:spAutoFit/>
          </a:bodyPr>
          <a:lstStyle/>
          <a:p>
            <a:pPr>
              <a:spcAft>
                <a:spcPts val="1600"/>
              </a:spcAft>
            </a:pPr>
            <a:r>
              <a:rPr lang="en-US" sz="24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894080" y="9294015"/>
            <a:ext cx="13411200" cy="14455239"/>
          </a:xfrm>
          <a:prstGeom prst="rect">
            <a:avLst/>
          </a:prstGeom>
          <a:noFill/>
        </p:spPr>
        <p:txBody>
          <a:bodyPr wrap="square" rtlCol="0">
            <a:spAutoFit/>
          </a:bodyPr>
          <a:lstStyle/>
          <a:p>
            <a:pPr>
              <a:spcAft>
                <a:spcPts val="1600"/>
              </a:spcAft>
            </a:pPr>
            <a:r>
              <a:rPr lang="en-US" sz="24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2400" dirty="0"/>
              <a:t>Title: 88 </a:t>
            </a:r>
            <a:r>
              <a:rPr lang="en-US" sz="2400" dirty="0" err="1"/>
              <a:t>pt</a:t>
            </a:r>
            <a:r>
              <a:rPr lang="en-US" sz="2400" dirty="0"/>
              <a:t> bolded</a:t>
            </a:r>
          </a:p>
          <a:p>
            <a:pPr marL="768331" indent="-463539">
              <a:spcAft>
                <a:spcPts val="1600"/>
              </a:spcAft>
              <a:buFont typeface="Arial" panose="020B0604020202020204" pitchFamily="34" charset="0"/>
              <a:buChar char="•"/>
            </a:pPr>
            <a:r>
              <a:rPr lang="en-US" sz="2400" dirty="0"/>
              <a:t>Authors and affiliations: 54 - 60 </a:t>
            </a:r>
            <a:r>
              <a:rPr lang="en-US" sz="2400" dirty="0" err="1"/>
              <a:t>pt</a:t>
            </a:r>
            <a:endParaRPr lang="en-US" sz="2400" dirty="0"/>
          </a:p>
          <a:p>
            <a:pPr marL="768331" indent="-463539">
              <a:spcAft>
                <a:spcPts val="1600"/>
              </a:spcAft>
              <a:buFont typeface="Arial" panose="020B0604020202020204" pitchFamily="34" charset="0"/>
              <a:buChar char="•"/>
            </a:pPr>
            <a:r>
              <a:rPr lang="en-US" sz="2400" dirty="0"/>
              <a:t>Headings: 36 </a:t>
            </a:r>
            <a:r>
              <a:rPr lang="en-US" sz="2400" dirty="0" err="1"/>
              <a:t>pt</a:t>
            </a:r>
            <a:endParaRPr lang="en-US" sz="2400" dirty="0"/>
          </a:p>
          <a:p>
            <a:pPr marL="768331" indent="-463539">
              <a:spcAft>
                <a:spcPts val="1600"/>
              </a:spcAft>
              <a:buFont typeface="Arial" panose="020B0604020202020204" pitchFamily="34" charset="0"/>
              <a:buChar char="•"/>
            </a:pPr>
            <a:r>
              <a:rPr lang="en-US" sz="2400" dirty="0"/>
              <a:t>Body text: 24 - 32 </a:t>
            </a:r>
            <a:r>
              <a:rPr lang="en-US" sz="2400" dirty="0" err="1"/>
              <a:t>pt</a:t>
            </a:r>
            <a:endParaRPr lang="en-US" sz="2400" dirty="0"/>
          </a:p>
          <a:p>
            <a:pPr marL="768331" indent="-463539">
              <a:spcAft>
                <a:spcPts val="1600"/>
              </a:spcAft>
              <a:buFont typeface="Arial" panose="020B0604020202020204" pitchFamily="34" charset="0"/>
              <a:buChar char="•"/>
            </a:pPr>
            <a:r>
              <a:rPr lang="en-US" sz="2400" dirty="0"/>
              <a:t>Captions: 18 </a:t>
            </a:r>
            <a:r>
              <a:rPr lang="en-US" sz="2400" dirty="0" err="1"/>
              <a:t>pt</a:t>
            </a:r>
            <a:endParaRPr lang="en-US" sz="2400" dirty="0"/>
          </a:p>
          <a:p>
            <a:pPr>
              <a:spcAft>
                <a:spcPts val="1600"/>
              </a:spcAft>
            </a:pPr>
            <a:r>
              <a:rPr lang="en-US" sz="2400" dirty="0"/>
              <a:t>For readability, the following sizes are suggested for the body text:</a:t>
            </a:r>
          </a:p>
          <a:p>
            <a:pPr marL="768331" indent="-463539">
              <a:spcAft>
                <a:spcPts val="1600"/>
              </a:spcAft>
              <a:buFont typeface="Arial" panose="020B0604020202020204" pitchFamily="34" charset="0"/>
              <a:buChar char="•"/>
            </a:pPr>
            <a:r>
              <a:rPr lang="en-US" sz="2400" dirty="0"/>
              <a:t>To be legible at 6 feet use 30 point. (most common for conferences)</a:t>
            </a:r>
          </a:p>
          <a:p>
            <a:pPr marL="768331" indent="-463539">
              <a:spcAft>
                <a:spcPts val="1600"/>
              </a:spcAft>
              <a:buFont typeface="Arial" panose="020B0604020202020204" pitchFamily="34" charset="0"/>
              <a:buChar char="•"/>
            </a:pPr>
            <a:r>
              <a:rPr lang="en-US" sz="2400" dirty="0"/>
              <a:t>To be legible at 10 feet use 48 point.</a:t>
            </a:r>
          </a:p>
          <a:p>
            <a:pPr marL="768331" indent="-463539">
              <a:spcAft>
                <a:spcPts val="1600"/>
              </a:spcAft>
              <a:buFont typeface="Arial" panose="020B0604020202020204" pitchFamily="34" charset="0"/>
              <a:buChar char="•"/>
            </a:pPr>
            <a:r>
              <a:rPr lang="en-US" sz="2400" dirty="0"/>
              <a:t>To be legible at 12 feet use 60 point.</a:t>
            </a:r>
          </a:p>
          <a:p>
            <a:pPr marL="768331" indent="-463539">
              <a:spcAft>
                <a:spcPts val="1600"/>
              </a:spcAft>
              <a:buFont typeface="Arial" panose="020B0604020202020204" pitchFamily="34" charset="0"/>
              <a:buChar char="•"/>
            </a:pPr>
            <a:r>
              <a:rPr lang="en-US" sz="2400" dirty="0"/>
              <a:t>To be legible at 14 feet use 72 point.</a:t>
            </a:r>
          </a:p>
          <a:p>
            <a:pPr marL="304792">
              <a:spcAft>
                <a:spcPts val="1600"/>
              </a:spcAft>
            </a:pPr>
            <a:r>
              <a:rPr lang="en-US" sz="2400" dirty="0"/>
              <a:t>Text and figures should be readable from around 5-7 feet away</a:t>
            </a:r>
          </a:p>
          <a:p>
            <a:pPr marL="768331" indent="-463539">
              <a:spcAft>
                <a:spcPts val="16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768331" indent="-463539">
              <a:spcAft>
                <a:spcPts val="16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772565" indent="-548204">
              <a:buFont typeface="Arial" panose="020B0604020202020204" pitchFamily="34" charset="0"/>
              <a:buChar char="•"/>
            </a:pPr>
            <a:r>
              <a:rPr lang="en-US" sz="2400" dirty="0"/>
              <a:t>Black on white</a:t>
            </a:r>
          </a:p>
          <a:p>
            <a:pPr marL="772565" indent="-548204">
              <a:buFont typeface="Arial" panose="020B0604020202020204" pitchFamily="34" charset="0"/>
              <a:buChar char="•"/>
            </a:pPr>
            <a:r>
              <a:rPr lang="en-US" sz="2400" dirty="0">
                <a:solidFill>
                  <a:srgbClr val="00594F"/>
                </a:solidFill>
              </a:rPr>
              <a:t>WSU primary green on white</a:t>
            </a:r>
          </a:p>
          <a:p>
            <a:pPr marL="772565" indent="-548204">
              <a:buFont typeface="Arial" panose="020B0604020202020204" pitchFamily="34" charset="0"/>
              <a:buChar char="•"/>
            </a:pPr>
            <a:r>
              <a:rPr lang="en-US" sz="2400" dirty="0">
                <a:solidFill>
                  <a:schemeClr val="bg2">
                    <a:lumMod val="25000"/>
                  </a:schemeClr>
                </a:solidFill>
              </a:rPr>
              <a:t>Dark gray on white</a:t>
            </a:r>
          </a:p>
          <a:p>
            <a:pPr marL="772565" indent="-548204">
              <a:buFont typeface="Arial" panose="020B0604020202020204" pitchFamily="34" charset="0"/>
              <a:buChar char="•"/>
            </a:pPr>
            <a:r>
              <a:rPr lang="en-US" sz="24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772565" indent="-548204">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2400" dirty="0"/>
          </a:p>
          <a:p>
            <a:pPr marL="768331" indent="-463539">
              <a:spcAft>
                <a:spcPts val="1600"/>
              </a:spcAft>
              <a:buFont typeface="Arial" panose="020B0604020202020204" pitchFamily="34" charset="0"/>
              <a:buChar char="•"/>
            </a:pPr>
            <a:endParaRPr lang="en-US" sz="24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1174706680"/>
              </p:ext>
            </p:extLst>
          </p:nvPr>
        </p:nvGraphicFramePr>
        <p:xfrm>
          <a:off x="22266815" y="25325468"/>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5240000" y="9294016"/>
            <a:ext cx="13411200" cy="5878532"/>
          </a:xfrm>
          <a:prstGeom prst="rect">
            <a:avLst/>
          </a:prstGeom>
          <a:noFill/>
        </p:spPr>
        <p:txBody>
          <a:bodyPr wrap="square" numCol="1">
            <a:sp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pPr marL="609585" indent="-446606">
              <a:buFont typeface="Arial" panose="020B0604020202020204" pitchFamily="34" charset="0"/>
              <a:buChar char="•"/>
            </a:pPr>
            <a:r>
              <a:rPr lang="en-US" sz="2400" dirty="0"/>
              <a:t>Black on white</a:t>
            </a:r>
          </a:p>
          <a:p>
            <a:pPr marL="609585" indent="-446606">
              <a:buFont typeface="Arial" panose="020B0604020202020204" pitchFamily="34" charset="0"/>
              <a:buChar char="•"/>
            </a:pPr>
            <a:r>
              <a:rPr lang="en-US" sz="2400" dirty="0">
                <a:solidFill>
                  <a:srgbClr val="3D7A67"/>
                </a:solidFill>
                <a:highlight>
                  <a:srgbClr val="093F39"/>
                </a:highlight>
              </a:rPr>
              <a:t>Light green on WSU primary green</a:t>
            </a:r>
          </a:p>
          <a:p>
            <a:pPr marL="609585" indent="-446606">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609585" indent="-446606">
              <a:buFont typeface="Arial" panose="020B0604020202020204" pitchFamily="34" charset="0"/>
              <a:buChar char="•"/>
            </a:pPr>
            <a:r>
              <a:rPr lang="en-US" sz="2400" b="1" dirty="0">
                <a:solidFill>
                  <a:schemeClr val="bg1"/>
                </a:solidFill>
                <a:highlight>
                  <a:srgbClr val="FFC844"/>
                </a:highlight>
              </a:rPr>
              <a:t>White on WSU primary yellow </a:t>
            </a:r>
          </a:p>
          <a:p>
            <a:pPr marL="609585" indent="-446606">
              <a:buFont typeface="Arial" panose="020B0604020202020204" pitchFamily="34" charset="0"/>
              <a:buChar char="•"/>
            </a:pPr>
            <a:r>
              <a:rPr lang="en-US" sz="2400" b="1" dirty="0">
                <a:highlight>
                  <a:srgbClr val="00594F"/>
                </a:highlight>
              </a:rPr>
              <a:t>Black on WSU primary green</a:t>
            </a:r>
            <a:endParaRPr lang="en-US" sz="2400" dirty="0"/>
          </a:p>
          <a:p>
            <a:pPr marL="609585" indent="-446606">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609585" indent="-446606">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t>
            </a:r>
            <a:r>
              <a:rPr lang="en-US" sz="3600" dirty="0">
                <a:solidFill>
                  <a:srgbClr val="093F39"/>
                </a:solidFill>
              </a:rPr>
              <a:t>and scale can function as indicators of importance.</a:t>
            </a:r>
            <a:endParaRPr lang="en-US" sz="2400" dirty="0">
              <a:solidFill>
                <a:srgbClr val="093F39"/>
              </a:solidFill>
            </a:endParaRPr>
          </a:p>
        </p:txBody>
      </p:sp>
      <p:sp>
        <p:nvSpPr>
          <p:cNvPr id="24" name="TextBox 23">
            <a:extLst>
              <a:ext uri="{FF2B5EF4-FFF2-40B4-BE49-F238E27FC236}">
                <a16:creationId xmlns:a16="http://schemas.microsoft.com/office/drawing/2014/main" id="{DB9354CF-F9AA-9C3D-B690-964E5D7955C1}"/>
              </a:ext>
            </a:extLst>
          </p:cNvPr>
          <p:cNvSpPr txBox="1"/>
          <p:nvPr/>
        </p:nvSpPr>
        <p:spPr>
          <a:xfrm>
            <a:off x="29585919" y="29125222"/>
            <a:ext cx="13411200" cy="1569660"/>
          </a:xfrm>
          <a:prstGeom prst="rect">
            <a:avLst/>
          </a:prstGeom>
          <a:noFill/>
        </p:spPr>
        <p:txBody>
          <a:bodyPr wrap="square" rtlCol="0">
            <a:spAutoFit/>
          </a:bodyPr>
          <a:lstStyle/>
          <a:p>
            <a:pPr>
              <a:spcAft>
                <a:spcPts val="16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9585919" y="11224437"/>
            <a:ext cx="4185920" cy="289796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chemeClr val="bg1"/>
                </a:solidFill>
              </a:rPr>
              <a:t>WSU primary green</a:t>
            </a:r>
          </a:p>
          <a:p>
            <a:pPr algn="ctr" defTabSz="5016375" fontAlgn="base">
              <a:spcBef>
                <a:spcPct val="0"/>
              </a:spcBef>
              <a:spcAft>
                <a:spcPct val="0"/>
              </a:spcAft>
            </a:pPr>
            <a:r>
              <a:rPr lang="nn-NO" sz="2400" dirty="0">
                <a:solidFill>
                  <a:schemeClr val="bg1"/>
                </a:solidFill>
              </a:rPr>
              <a:t>hex (#0c5449)</a:t>
            </a:r>
            <a:br>
              <a:rPr lang="nn-NO" sz="2400" dirty="0">
                <a:solidFill>
                  <a:schemeClr val="bg1"/>
                </a:solidFill>
              </a:rPr>
            </a:br>
            <a:r>
              <a:rPr lang="nn-NO" sz="2400" dirty="0">
                <a:solidFill>
                  <a:schemeClr val="bg1"/>
                </a:solidFill>
              </a:rPr>
              <a:t>rgb (12, 84, 73)</a:t>
            </a:r>
            <a:endParaRPr lang="en-US" sz="24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34198559" y="11224437"/>
            <a:ext cx="4185920" cy="2897964"/>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rgbClr val="093F39"/>
                </a:solidFill>
              </a:rPr>
              <a:t>WSU primary yellow</a:t>
            </a:r>
          </a:p>
          <a:p>
            <a:pPr algn="ctr" defTabSz="5016375" fontAlgn="base">
              <a:spcBef>
                <a:spcPct val="0"/>
              </a:spcBef>
              <a:spcAft>
                <a:spcPct val="0"/>
              </a:spcAft>
            </a:pPr>
            <a:r>
              <a:rPr lang="en-US" sz="2400" dirty="0">
                <a:solidFill>
                  <a:srgbClr val="093F39"/>
                </a:solidFill>
              </a:rPr>
              <a:t>hex (#ffcc33)</a:t>
            </a:r>
            <a:br>
              <a:rPr lang="en-US" sz="2400" dirty="0">
                <a:solidFill>
                  <a:srgbClr val="093F39"/>
                </a:solidFill>
              </a:rPr>
            </a:br>
            <a:r>
              <a:rPr lang="en-US" sz="2400" dirty="0" err="1">
                <a:solidFill>
                  <a:srgbClr val="093F39"/>
                </a:solidFill>
              </a:rPr>
              <a:t>rgb</a:t>
            </a:r>
            <a:r>
              <a:rPr lang="en-US" sz="24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38811199" y="11224437"/>
            <a:ext cx="4185920" cy="2897964"/>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rgbClr val="093F39"/>
                </a:solidFill>
              </a:rPr>
              <a:t>Grey accent</a:t>
            </a:r>
          </a:p>
          <a:p>
            <a:pPr algn="ctr" defTabSz="5016375" fontAlgn="base">
              <a:spcBef>
                <a:spcPct val="0"/>
              </a:spcBef>
              <a:spcAft>
                <a:spcPct val="0"/>
              </a:spcAft>
            </a:pPr>
            <a:r>
              <a:rPr lang="nn-NO" sz="2400" dirty="0">
                <a:solidFill>
                  <a:srgbClr val="093F39"/>
                </a:solidFill>
              </a:rPr>
              <a:t>hex (#d9d9d9)</a:t>
            </a:r>
            <a:br>
              <a:rPr lang="nn-NO" sz="2400" dirty="0">
                <a:solidFill>
                  <a:srgbClr val="093F39"/>
                </a:solidFill>
              </a:rPr>
            </a:br>
            <a:r>
              <a:rPr lang="nn-NO" sz="2400" dirty="0">
                <a:solidFill>
                  <a:srgbClr val="093F39"/>
                </a:solidFill>
              </a:rPr>
              <a:t>rgb (217, 217, 217)</a:t>
            </a:r>
            <a:endParaRPr lang="en-US" sz="24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9585919" y="26033597"/>
            <a:ext cx="13411200"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9585919" y="27545787"/>
            <a:ext cx="13411200" cy="1219200"/>
          </a:xfrm>
          <a:prstGeom prst="rect">
            <a:avLst/>
          </a:prstGeom>
          <a:solidFill>
            <a:srgbClr val="D9D9D9"/>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9585919" y="9294016"/>
            <a:ext cx="13614400" cy="1405513"/>
          </a:xfrm>
          <a:prstGeom prst="rect">
            <a:avLst/>
          </a:prstGeom>
          <a:noFill/>
        </p:spPr>
        <p:txBody>
          <a:bodyPr wrap="square" rtlCol="0">
            <a:spAutoFit/>
          </a:bodyPr>
          <a:lstStyle/>
          <a:p>
            <a:pPr>
              <a:spcAft>
                <a:spcPts val="1600"/>
              </a:spcAft>
            </a:pPr>
            <a:r>
              <a:rPr lang="en-US" sz="2400" b="1" dirty="0"/>
              <a:t>WSU color branding quick guide. </a:t>
            </a:r>
          </a:p>
          <a:p>
            <a:pPr>
              <a:spcAft>
                <a:spcPts val="16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9585919" y="16963914"/>
            <a:ext cx="13411200" cy="1200329"/>
          </a:xfrm>
          <a:prstGeom prst="rect">
            <a:avLst/>
          </a:prstGeom>
          <a:noFill/>
        </p:spPr>
        <p:txBody>
          <a:bodyPr wrap="square" rtlCol="0">
            <a:spAutoFit/>
          </a:bodyPr>
          <a:lstStyle/>
          <a:p>
            <a:pPr>
              <a:spcAft>
                <a:spcPts val="16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18827711"/>
            <a:ext cx="3810000" cy="2670811"/>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18827711"/>
            <a:ext cx="3810000" cy="2670811"/>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2375653"/>
            <a:ext cx="5080000" cy="129032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1" y="22375653"/>
            <a:ext cx="5080000" cy="129032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22424719" y="17411143"/>
            <a:ext cx="6165518" cy="3826689"/>
          </a:xfrm>
          <a:prstGeom prst="rect">
            <a:avLst/>
          </a:prstGeom>
          <a:noFill/>
        </p:spPr>
        <p:txBody>
          <a:bodyPr wrap="square" rtlCol="0">
            <a:spAutoFit/>
          </a:bodyPr>
          <a:lstStyle/>
          <a:p>
            <a:pPr marL="457189" indent="-457189">
              <a:spcAft>
                <a:spcPts val="1600"/>
              </a:spcAft>
              <a:buFont typeface="Arial" panose="020B0604020202020204" pitchFamily="34" charset="0"/>
              <a:buChar char="•"/>
            </a:pPr>
            <a:r>
              <a:rPr lang="en-US" sz="24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2400" dirty="0"/>
              <a:t>Figures (Figure 1) should advance the points you’re making in the text</a:t>
            </a:r>
          </a:p>
          <a:p>
            <a:pPr marL="457189" indent="-457189">
              <a:spcAft>
                <a:spcPts val="1600"/>
              </a:spcAft>
              <a:buFont typeface="Arial" panose="020B0604020202020204" pitchFamily="34" charset="0"/>
              <a:buChar char="•"/>
            </a:pPr>
            <a:r>
              <a:rPr lang="en-US" sz="2400" dirty="0"/>
              <a:t>Ensure images and figures (Figure 2) are sufficiently high resolution for enlargement (Figure 3)</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5" y="17483601"/>
            <a:ext cx="6644637" cy="4142993"/>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5120594" y="21626594"/>
            <a:ext cx="6762677" cy="646331"/>
          </a:xfrm>
          <a:prstGeom prst="rect">
            <a:avLst/>
          </a:prstGeom>
          <a:noFill/>
        </p:spPr>
        <p:txBody>
          <a:bodyPr wrap="square" rtlCol="0">
            <a:spAutoFit/>
          </a:bodyPr>
          <a:lstStyle/>
          <a:p>
            <a:r>
              <a:rPr lang="en-US" sz="1800" dirty="0"/>
              <a:t>Figure 1 - reference figures in your poster. Suggested caption text size is 18 point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5120596" y="30698901"/>
            <a:ext cx="6762677" cy="369332"/>
          </a:xfrm>
          <a:prstGeom prst="rect">
            <a:avLst/>
          </a:prstGeom>
          <a:noFill/>
        </p:spPr>
        <p:txBody>
          <a:bodyPr wrap="square" rtlCol="0">
            <a:spAutoFit/>
          </a:bodyPr>
          <a:lstStyle/>
          <a:p>
            <a:r>
              <a:rPr lang="en-US" sz="1800" dirty="0"/>
              <a:t>Figure 2 – example chart</a:t>
            </a:r>
          </a:p>
        </p:txBody>
      </p:sp>
      <p:graphicFrame>
        <p:nvGraphicFramePr>
          <p:cNvPr id="2" name="Chart 1">
            <a:extLst>
              <a:ext uri="{FF2B5EF4-FFF2-40B4-BE49-F238E27FC236}">
                <a16:creationId xmlns:a16="http://schemas.microsoft.com/office/drawing/2014/main" id="{035B5560-7572-FAB6-1C74-74EB28E7447C}"/>
              </a:ext>
            </a:extLst>
          </p:cNvPr>
          <p:cNvGraphicFramePr/>
          <p:nvPr>
            <p:extLst>
              <p:ext uri="{D42A27DB-BD31-4B8C-83A1-F6EECF244321}">
                <p14:modId xmlns:p14="http://schemas.microsoft.com/office/powerpoint/2010/main" val="3494936401"/>
              </p:ext>
            </p:extLst>
          </p:nvPr>
        </p:nvGraphicFramePr>
        <p:xfrm>
          <a:off x="14980498" y="25191401"/>
          <a:ext cx="6485984" cy="4954156"/>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532832D5-27BC-396F-AA69-C35D0FA0B578}"/>
              </a:ext>
            </a:extLst>
          </p:cNvPr>
          <p:cNvSpPr txBox="1"/>
          <p:nvPr/>
        </p:nvSpPr>
        <p:spPr>
          <a:xfrm>
            <a:off x="22128468" y="30698901"/>
            <a:ext cx="6762677" cy="369332"/>
          </a:xfrm>
          <a:prstGeom prst="rect">
            <a:avLst/>
          </a:prstGeom>
          <a:noFill/>
        </p:spPr>
        <p:txBody>
          <a:bodyPr wrap="square" rtlCol="0">
            <a:spAutoFit/>
          </a:bodyPr>
          <a:lstStyle/>
          <a:p>
            <a:r>
              <a:rPr lang="en-US" sz="1800" dirty="0"/>
              <a:t>Figure 3 – example chart</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296</TotalTime>
  <Words>778</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48” x 36” (4’ x 3’) poster, 88 point Lato heavy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poster scientific presentation 4x3 printing</cp:keywords>
  <cp:lastModifiedBy>Matthew Garin</cp:lastModifiedBy>
  <cp:revision>48</cp:revision>
  <dcterms:created xsi:type="dcterms:W3CDTF">2023-01-16T16:30:04Z</dcterms:created>
  <dcterms:modified xsi:type="dcterms:W3CDTF">2023-01-16T23:09:01Z</dcterms:modified>
  <cp:category>poster template</cp:category>
</cp:coreProperties>
</file>